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5"/>
  </p:notesMasterIdLst>
  <p:handoutMasterIdLst>
    <p:handoutMasterId r:id="rId16"/>
  </p:handoutMasterIdLst>
  <p:sldIdLst>
    <p:sldId id="268" r:id="rId2"/>
    <p:sldId id="256" r:id="rId3"/>
    <p:sldId id="257" r:id="rId4"/>
    <p:sldId id="258" r:id="rId5"/>
    <p:sldId id="259" r:id="rId6"/>
    <p:sldId id="261" r:id="rId7"/>
    <p:sldId id="260" r:id="rId8"/>
    <p:sldId id="262" r:id="rId9"/>
    <p:sldId id="266" r:id="rId10"/>
    <p:sldId id="263" r:id="rId11"/>
    <p:sldId id="267" r:id="rId12"/>
    <p:sldId id="264" r:id="rId13"/>
    <p:sldId id="265" r:id="rId14"/>
  </p:sldIdLst>
  <p:sldSz cx="15544800" cy="105156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8018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16036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240551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32073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4009187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4811024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5612862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6414699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4896" userDrawn="1">
          <p15:clr>
            <a:srgbClr val="A4A3A4"/>
          </p15:clr>
        </p15:guide>
        <p15:guide id="3" orient="horz" pos="3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1B2F"/>
    <a:srgbClr val="C66E4E"/>
    <a:srgbClr val="73CBF2"/>
    <a:srgbClr val="EFF6FC"/>
    <a:srgbClr val="0051BA"/>
    <a:srgbClr val="EEF6FD"/>
    <a:srgbClr val="DCECFA"/>
    <a:srgbClr val="D8EDFC"/>
    <a:srgbClr val="ECF7FD"/>
    <a:srgbClr val="8E9F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42" autoAdjust="0"/>
    <p:restoredTop sz="96341" autoAdjust="0"/>
  </p:normalViewPr>
  <p:slideViewPr>
    <p:cSldViewPr snapToGrid="0">
      <p:cViewPr varScale="1">
        <p:scale>
          <a:sx n="87" d="100"/>
          <a:sy n="87" d="100"/>
        </p:scale>
        <p:origin x="376" y="216"/>
      </p:cViewPr>
      <p:guideLst>
        <p:guide orient="horz" pos="3974"/>
        <p:guide pos="4896"/>
        <p:guide orient="horz" pos="33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-3252" y="-11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6D7DD882-4E92-4B28-B551-957C6C7109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9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6950" y="720725"/>
            <a:ext cx="53213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10FB0C24-C29C-4988-9D69-B2A8BEE87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004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1pPr>
    <a:lvl2pPr marL="801837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2pPr>
    <a:lvl3pPr marL="1603675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3pPr>
    <a:lvl4pPr marL="2405512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4pPr>
    <a:lvl5pPr marL="3207349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5pPr>
    <a:lvl6pPr marL="4009187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6pPr>
    <a:lvl7pPr marL="4811024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7pPr>
    <a:lvl8pPr marL="5612862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8pPr>
    <a:lvl9pPr marL="6414699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6.png"/>
          <p:cNvPicPr>
            <a:picLocks noChangeAspect="1"/>
          </p:cNvPicPr>
          <p:nvPr userDrawn="1"/>
        </p:nvPicPr>
        <p:blipFill>
          <a:blip r:embed="rId2">
            <a:alphaModFix amt="15000"/>
            <a:extLst/>
          </a:blip>
          <a:srcRect b="24495"/>
          <a:stretch>
            <a:fillRect/>
          </a:stretch>
        </p:blipFill>
        <p:spPr>
          <a:xfrm>
            <a:off x="-11467" y="-1"/>
            <a:ext cx="15556267" cy="7939677"/>
          </a:xfrm>
          <a:prstGeom prst="rect">
            <a:avLst/>
          </a:prstGeom>
          <a:solidFill>
            <a:srgbClr val="00A6A0"/>
          </a:solidFill>
          <a:ln w="12700">
            <a:miter lim="400000"/>
          </a:ln>
        </p:spPr>
      </p:pic>
      <p:sp>
        <p:nvSpPr>
          <p:cNvPr id="7" name="Shape 249"/>
          <p:cNvSpPr/>
          <p:nvPr userDrawn="1"/>
        </p:nvSpPr>
        <p:spPr>
          <a:xfrm>
            <a:off x="0" y="-1"/>
            <a:ext cx="15544800" cy="7943789"/>
          </a:xfrm>
          <a:prstGeom prst="rect">
            <a:avLst/>
          </a:prstGeom>
          <a:solidFill>
            <a:srgbClr val="00A6A0">
              <a:alpha val="15000"/>
            </a:srgbClr>
          </a:solidFill>
          <a:ln w="12700">
            <a:miter lim="400000"/>
          </a:ln>
        </p:spPr>
        <p:txBody>
          <a:bodyPr lIns="32385" tIns="32385" rIns="32385" bIns="32385" anchor="ctr"/>
          <a:lstStyle/>
          <a:p>
            <a:pPr defTabSz="817721">
              <a:defRPr sz="5700">
                <a:latin typeface="Gill Sans"/>
                <a:ea typeface="Gill Sans"/>
                <a:cs typeface="Gill Sans"/>
                <a:sym typeface="Gill Sans"/>
              </a:defRPr>
            </a:pPr>
            <a:endParaRPr sz="3634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3100" y="1720956"/>
            <a:ext cx="11658600" cy="3660987"/>
          </a:xfrm>
          <a:prstGeom prst="rect">
            <a:avLst/>
          </a:prstGeom>
        </p:spPr>
        <p:txBody>
          <a:bodyPr anchor="b"/>
          <a:lstStyle>
            <a:lvl1pPr algn="ctr">
              <a:defRPr sz="76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43100" y="4923195"/>
            <a:ext cx="11658600" cy="2538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90">
                <a:solidFill>
                  <a:schemeClr val="bg1"/>
                </a:solidFill>
              </a:defRPr>
            </a:lvl1pPr>
            <a:lvl2pPr marL="582930" indent="0" algn="ctr">
              <a:buNone/>
              <a:defRPr sz="2550"/>
            </a:lvl2pPr>
            <a:lvl3pPr marL="1165860" indent="0" algn="ctr">
              <a:buNone/>
              <a:defRPr sz="2295"/>
            </a:lvl3pPr>
            <a:lvl4pPr marL="1748790" indent="0" algn="ctr">
              <a:buNone/>
              <a:defRPr sz="2040"/>
            </a:lvl4pPr>
            <a:lvl5pPr marL="2331720" indent="0" algn="ctr">
              <a:buNone/>
              <a:defRPr sz="2040"/>
            </a:lvl5pPr>
            <a:lvl6pPr marL="2914650" indent="0" algn="ctr">
              <a:buNone/>
              <a:defRPr sz="2040"/>
            </a:lvl6pPr>
            <a:lvl7pPr marL="3497580" indent="0" algn="ctr">
              <a:buNone/>
              <a:defRPr sz="2040"/>
            </a:lvl7pPr>
            <a:lvl8pPr marL="4080510" indent="0" algn="ctr">
              <a:buNone/>
              <a:defRPr sz="2040"/>
            </a:lvl8pPr>
            <a:lvl9pPr marL="4663440" indent="0" algn="ctr">
              <a:buNone/>
              <a:defRPr sz="204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Shape 6"/>
          <p:cNvSpPr>
            <a:spLocks noGrp="1"/>
          </p:cNvSpPr>
          <p:nvPr>
            <p:ph type="sldNum" sz="quarter" idx="4"/>
          </p:nvPr>
        </p:nvSpPr>
        <p:spPr>
          <a:xfrm>
            <a:off x="14606446" y="10181060"/>
            <a:ext cx="134139" cy="1374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marR="0" indent="0" defTabSz="526256">
              <a:defRPr sz="893" spc="-18">
                <a:solidFill>
                  <a:srgbClr val="6F6F6F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289F5B-EFA8-6240-9974-B815BC2F41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91" y="8826068"/>
            <a:ext cx="1342883" cy="1235186"/>
          </a:xfrm>
          <a:prstGeom prst="rect">
            <a:avLst/>
          </a:prstGeom>
        </p:spPr>
      </p:pic>
      <p:pic>
        <p:nvPicPr>
          <p:cNvPr id="11" name="Picture 10" descr="IBM Logo — Shadowed.png">
            <a:extLst>
              <a:ext uri="{FF2B5EF4-FFF2-40B4-BE49-F238E27FC236}">
                <a16:creationId xmlns:a16="http://schemas.microsoft.com/office/drawing/2014/main" id="{D5923200-73C2-5A45-8EC9-1B7FB9DC2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055" y="9372962"/>
            <a:ext cx="1896133" cy="688292"/>
          </a:xfrm>
          <a:prstGeom prst="rect">
            <a:avLst/>
          </a:prstGeom>
          <a:effectLst>
            <a:outerShdw blurRad="50800" dist="38100" dir="2700000" algn="tl" rotWithShape="0">
              <a:schemeClr val="accent5">
                <a:lumMod val="25000"/>
                <a:alpha val="4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46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890" y="7360920"/>
            <a:ext cx="9326880" cy="868999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6890" y="939589"/>
            <a:ext cx="9326880" cy="6309360"/>
          </a:xfrm>
        </p:spPr>
        <p:txBody>
          <a:bodyPr/>
          <a:lstStyle>
            <a:lvl1pPr marL="0" indent="0">
              <a:buNone/>
              <a:defRPr sz="5440"/>
            </a:lvl1pPr>
            <a:lvl2pPr marL="777240" indent="0">
              <a:buNone/>
              <a:defRPr sz="4760"/>
            </a:lvl2pPr>
            <a:lvl3pPr marL="1554480" indent="0">
              <a:buNone/>
              <a:defRPr sz="4080"/>
            </a:lvl3pPr>
            <a:lvl4pPr marL="2331720" indent="0">
              <a:buNone/>
              <a:defRPr sz="3400"/>
            </a:lvl4pPr>
            <a:lvl5pPr marL="3108960" indent="0">
              <a:buNone/>
              <a:defRPr sz="3400"/>
            </a:lvl5pPr>
            <a:lvl6pPr marL="3886200" indent="0">
              <a:buNone/>
              <a:defRPr sz="3400"/>
            </a:lvl6pPr>
            <a:lvl7pPr marL="4663440" indent="0">
              <a:buNone/>
              <a:defRPr sz="3400"/>
            </a:lvl7pPr>
            <a:lvl8pPr marL="5440680" indent="0">
              <a:buNone/>
              <a:defRPr sz="3400"/>
            </a:lvl8pPr>
            <a:lvl9pPr marL="6217920" indent="0">
              <a:buNone/>
              <a:defRPr sz="34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6890" y="8229919"/>
            <a:ext cx="9326880" cy="1234121"/>
          </a:xfrm>
        </p:spPr>
        <p:txBody>
          <a:bodyPr/>
          <a:lstStyle>
            <a:lvl1pPr marL="0" indent="0">
              <a:buNone/>
              <a:defRPr sz="2380"/>
            </a:lvl1pPr>
            <a:lvl2pPr marL="777240" indent="0">
              <a:buNone/>
              <a:defRPr sz="2040"/>
            </a:lvl2pPr>
            <a:lvl3pPr marL="1554480" indent="0">
              <a:buNone/>
              <a:defRPr sz="1700"/>
            </a:lvl3pPr>
            <a:lvl4pPr marL="2331720" indent="0">
              <a:buNone/>
              <a:defRPr sz="1530"/>
            </a:lvl4pPr>
            <a:lvl5pPr marL="3108960" indent="0">
              <a:buNone/>
              <a:defRPr sz="1530"/>
            </a:lvl5pPr>
            <a:lvl6pPr marL="3886200" indent="0">
              <a:buNone/>
              <a:defRPr sz="1530"/>
            </a:lvl6pPr>
            <a:lvl7pPr marL="4663440" indent="0">
              <a:buNone/>
              <a:defRPr sz="1530"/>
            </a:lvl7pPr>
            <a:lvl8pPr marL="5440680" indent="0">
              <a:buNone/>
              <a:defRPr sz="1530"/>
            </a:lvl8pPr>
            <a:lvl9pPr marL="6217920" indent="0">
              <a:buNone/>
              <a:defRPr sz="15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85881" y="937155"/>
            <a:ext cx="3675698" cy="87605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0701" y="937155"/>
            <a:ext cx="10776108" cy="87605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692" y="937160"/>
            <a:ext cx="14710885" cy="10258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0692" y="2105500"/>
            <a:ext cx="7221855" cy="7592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7931631" y="2105500"/>
            <a:ext cx="7224553" cy="7592225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4"/>
          <p:cNvSpPr>
            <a:spLocks noChangeShapeType="1"/>
          </p:cNvSpPr>
          <p:nvPr/>
        </p:nvSpPr>
        <p:spPr bwMode="auto">
          <a:xfrm flipH="1">
            <a:off x="442604" y="1389910"/>
            <a:ext cx="14656912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black">
          <a:xfrm>
            <a:off x="9882823" y="9938707"/>
            <a:ext cx="5192395" cy="39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56528" tIns="78265" rIns="156528" bIns="78265">
            <a:spAutoFit/>
          </a:bodyPr>
          <a:lstStyle/>
          <a:p>
            <a:pPr algn="r">
              <a:defRPr/>
            </a:pPr>
            <a:r>
              <a:rPr lang="en-US" sz="1530"/>
              <a:t>© 2014 IBM Corporation</a:t>
            </a:r>
          </a:p>
        </p:txBody>
      </p:sp>
      <p:pic>
        <p:nvPicPr>
          <p:cNvPr id="4" name="Picture 8" descr="blog_ibm_cloud_success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834702"/>
            <a:ext cx="15544800" cy="4994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5"/>
          <p:cNvSpPr txBox="1">
            <a:spLocks noChangeArrowheads="1"/>
          </p:cNvSpPr>
          <p:nvPr userDrawn="1"/>
        </p:nvSpPr>
        <p:spPr bwMode="auto">
          <a:xfrm>
            <a:off x="1308521" y="520913"/>
            <a:ext cx="7373359" cy="754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anchor="b"/>
          <a:lstStyle>
            <a:lvl1pPr>
              <a:defRPr sz="1400"/>
            </a:lvl1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sz="2380" kern="0" dirty="0">
                <a:solidFill>
                  <a:srgbClr val="4B6BAF"/>
                </a:solidFill>
                <a:latin typeface="Calibri"/>
                <a:cs typeface="Calibri"/>
              </a:rPr>
              <a:t>IBM Watson Education — </a:t>
            </a:r>
            <a:r>
              <a:rPr lang="en-US" sz="2380" b="1" i="1" kern="0" dirty="0">
                <a:solidFill>
                  <a:srgbClr val="4B6BAF"/>
                </a:solidFill>
                <a:latin typeface="Calibri"/>
                <a:cs typeface="Calibri"/>
              </a:rPr>
              <a:t>Insight</a:t>
            </a:r>
            <a:endParaRPr lang="en-US" sz="2380" b="1" kern="0" dirty="0">
              <a:solidFill>
                <a:srgbClr val="4B6BAF"/>
              </a:solidFill>
              <a:latin typeface="Calibri"/>
              <a:cs typeface="Calibri"/>
            </a:endParaRPr>
          </a:p>
        </p:txBody>
      </p:sp>
      <p:pic>
        <p:nvPicPr>
          <p:cNvPr id="8" name="Picture 7" descr="Education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4" y="514275"/>
            <a:ext cx="718990" cy="761230"/>
          </a:xfrm>
          <a:prstGeom prst="rect">
            <a:avLst/>
          </a:prstGeom>
          <a:effectLst>
            <a:outerShdw blurRad="50800" dist="38100" dir="2700000" algn="tl" rotWithShape="0">
              <a:srgbClr val="800000">
                <a:alpha val="99000"/>
              </a:srgbClr>
            </a:outerShdw>
          </a:effectLst>
        </p:spPr>
      </p:pic>
      <p:pic>
        <p:nvPicPr>
          <p:cNvPr id="9" name="Picture 8" descr="IBM Logo — Shadowed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180" y="770756"/>
            <a:ext cx="1390501" cy="504749"/>
          </a:xfrm>
          <a:prstGeom prst="rect">
            <a:avLst/>
          </a:prstGeom>
          <a:effectLst>
            <a:outerShdw blurRad="50800" dist="38100" dir="2700000" algn="tl" rotWithShape="0">
              <a:schemeClr val="accent5">
                <a:lumMod val="25000"/>
                <a:alpha val="43000"/>
              </a:scheme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0051BA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spcBef>
                <a:spcPts val="25"/>
              </a:spcBef>
              <a:defRPr b="0" i="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b="0" i="0"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 b="0" i="0"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932" y="6757252"/>
            <a:ext cx="13213080" cy="2088516"/>
          </a:xfrm>
        </p:spPr>
        <p:txBody>
          <a:bodyPr/>
          <a:lstStyle>
            <a:lvl1pPr algn="l">
              <a:defRPr sz="6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7932" y="4456960"/>
            <a:ext cx="13213080" cy="2300287"/>
          </a:xfrm>
        </p:spPr>
        <p:txBody>
          <a:bodyPr anchor="b"/>
          <a:lstStyle>
            <a:lvl1pPr marL="0" indent="0">
              <a:buNone/>
              <a:defRPr sz="3400"/>
            </a:lvl1pPr>
            <a:lvl2pPr marL="777240" indent="0">
              <a:buNone/>
              <a:defRPr sz="3060"/>
            </a:lvl2pPr>
            <a:lvl3pPr marL="1554480" indent="0">
              <a:buNone/>
              <a:defRPr sz="2720"/>
            </a:lvl3pPr>
            <a:lvl4pPr marL="2331720" indent="0">
              <a:buNone/>
              <a:defRPr sz="2380"/>
            </a:lvl4pPr>
            <a:lvl5pPr marL="3108960" indent="0">
              <a:buNone/>
              <a:defRPr sz="2380"/>
            </a:lvl5pPr>
            <a:lvl6pPr marL="3886200" indent="0">
              <a:buNone/>
              <a:defRPr sz="2380"/>
            </a:lvl6pPr>
            <a:lvl7pPr marL="4663440" indent="0">
              <a:buNone/>
              <a:defRPr sz="2380"/>
            </a:lvl7pPr>
            <a:lvl8pPr marL="5440680" indent="0">
              <a:buNone/>
              <a:defRPr sz="2380"/>
            </a:lvl8pPr>
            <a:lvl9pPr marL="6217920" indent="0">
              <a:buNone/>
              <a:defRPr sz="2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692" y="2137156"/>
            <a:ext cx="7221855" cy="7560564"/>
          </a:xfrm>
        </p:spPr>
        <p:txBody>
          <a:bodyPr/>
          <a:lstStyle>
            <a:lvl1pPr>
              <a:defRPr sz="3060">
                <a:latin typeface="Calibri"/>
                <a:cs typeface="Calibri"/>
              </a:defRPr>
            </a:lvl1pPr>
            <a:lvl2pPr>
              <a:defRPr sz="2720">
                <a:latin typeface="Calibri"/>
                <a:cs typeface="Calibri"/>
              </a:defRPr>
            </a:lvl2pPr>
            <a:lvl3pPr>
              <a:defRPr sz="2380">
                <a:latin typeface="Calibri"/>
                <a:cs typeface="Calibri"/>
              </a:defRPr>
            </a:lvl3pPr>
            <a:lvl4pPr>
              <a:defRPr sz="2040">
                <a:latin typeface="Calibri"/>
                <a:cs typeface="Calibri"/>
              </a:defRPr>
            </a:lvl4pPr>
            <a:lvl5pPr>
              <a:defRPr sz="2040">
                <a:latin typeface="Calibri"/>
                <a:cs typeface="Calibri"/>
              </a:defRPr>
            </a:lvl5pPr>
            <a:lvl6pPr>
              <a:defRPr sz="3060"/>
            </a:lvl6pPr>
            <a:lvl7pPr>
              <a:defRPr sz="3060"/>
            </a:lvl7pPr>
            <a:lvl8pPr>
              <a:defRPr sz="3060"/>
            </a:lvl8pPr>
            <a:lvl9pPr>
              <a:defRPr sz="30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1631" y="2137156"/>
            <a:ext cx="7224553" cy="7560564"/>
          </a:xfrm>
        </p:spPr>
        <p:txBody>
          <a:bodyPr/>
          <a:lstStyle>
            <a:lvl1pPr>
              <a:defRPr sz="3060">
                <a:latin typeface="Calibri"/>
                <a:cs typeface="Calibri"/>
              </a:defRPr>
            </a:lvl1pPr>
            <a:lvl2pPr>
              <a:defRPr sz="2720">
                <a:latin typeface="Calibri"/>
                <a:cs typeface="Calibri"/>
              </a:defRPr>
            </a:lvl2pPr>
            <a:lvl3pPr>
              <a:defRPr sz="2380">
                <a:latin typeface="Calibri"/>
                <a:cs typeface="Calibri"/>
              </a:defRPr>
            </a:lvl3pPr>
            <a:lvl4pPr>
              <a:defRPr sz="2040">
                <a:latin typeface="Calibri"/>
                <a:cs typeface="Calibri"/>
              </a:defRPr>
            </a:lvl4pPr>
            <a:lvl5pPr>
              <a:defRPr sz="2040">
                <a:latin typeface="Calibri"/>
                <a:cs typeface="Calibri"/>
              </a:defRPr>
            </a:lvl5pPr>
            <a:lvl6pPr>
              <a:defRPr sz="3060"/>
            </a:lvl6pPr>
            <a:lvl7pPr>
              <a:defRPr sz="3060"/>
            </a:lvl7pPr>
            <a:lvl8pPr>
              <a:defRPr sz="3060"/>
            </a:lvl8pPr>
            <a:lvl9pPr>
              <a:defRPr sz="30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21112"/>
            <a:ext cx="13990320" cy="17526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2353845"/>
            <a:ext cx="6868320" cy="980968"/>
          </a:xfrm>
        </p:spPr>
        <p:txBody>
          <a:bodyPr anchor="b"/>
          <a:lstStyle>
            <a:lvl1pPr marL="0" indent="0">
              <a:buNone/>
              <a:defRPr sz="4080" b="1">
                <a:latin typeface="Calibri"/>
                <a:cs typeface="Calibri"/>
              </a:defRPr>
            </a:lvl1pPr>
            <a:lvl2pPr marL="777240" indent="0">
              <a:buNone/>
              <a:defRPr sz="3400" b="1"/>
            </a:lvl2pPr>
            <a:lvl3pPr marL="1554480" indent="0">
              <a:buNone/>
              <a:defRPr sz="3060" b="1"/>
            </a:lvl3pPr>
            <a:lvl4pPr marL="2331720" indent="0">
              <a:buNone/>
              <a:defRPr sz="2720" b="1"/>
            </a:lvl4pPr>
            <a:lvl5pPr marL="3108960" indent="0">
              <a:buNone/>
              <a:defRPr sz="2720" b="1"/>
            </a:lvl5pPr>
            <a:lvl6pPr marL="3886200" indent="0">
              <a:buNone/>
              <a:defRPr sz="2720" b="1"/>
            </a:lvl6pPr>
            <a:lvl7pPr marL="4663440" indent="0">
              <a:buNone/>
              <a:defRPr sz="2720" b="1"/>
            </a:lvl7pPr>
            <a:lvl8pPr marL="5440680" indent="0">
              <a:buNone/>
              <a:defRPr sz="2720" b="1"/>
            </a:lvl8pPr>
            <a:lvl9pPr marL="6217920" indent="0">
              <a:buNone/>
              <a:defRPr sz="2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3334808"/>
            <a:ext cx="6868320" cy="6058642"/>
          </a:xfrm>
        </p:spPr>
        <p:txBody>
          <a:bodyPr/>
          <a:lstStyle>
            <a:lvl1pPr>
              <a:defRPr sz="4080">
                <a:latin typeface="Calibri"/>
                <a:cs typeface="Calibri"/>
              </a:defRPr>
            </a:lvl1pPr>
            <a:lvl2pPr>
              <a:defRPr sz="3400">
                <a:latin typeface="Calibri"/>
                <a:cs typeface="Calibri"/>
              </a:defRPr>
            </a:lvl2pPr>
            <a:lvl3pPr>
              <a:defRPr sz="3060">
                <a:latin typeface="Calibri"/>
                <a:cs typeface="Calibri"/>
              </a:defRPr>
            </a:lvl3pPr>
            <a:lvl4pPr>
              <a:defRPr sz="2720">
                <a:latin typeface="Calibri"/>
                <a:cs typeface="Calibri"/>
              </a:defRPr>
            </a:lvl4pPr>
            <a:lvl5pPr>
              <a:defRPr sz="2720">
                <a:latin typeface="Calibri"/>
                <a:cs typeface="Calibri"/>
              </a:defRPr>
            </a:lvl5pPr>
            <a:lvl6pPr>
              <a:defRPr sz="2720"/>
            </a:lvl6pPr>
            <a:lvl7pPr>
              <a:defRPr sz="2720"/>
            </a:lvl7pPr>
            <a:lvl8pPr>
              <a:defRPr sz="2720"/>
            </a:lvl8pPr>
            <a:lvl9pPr>
              <a:defRPr sz="2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96552" y="2353845"/>
            <a:ext cx="6871018" cy="980968"/>
          </a:xfrm>
        </p:spPr>
        <p:txBody>
          <a:bodyPr anchor="b"/>
          <a:lstStyle>
            <a:lvl1pPr marL="0" indent="0">
              <a:buNone/>
              <a:defRPr sz="4080" b="1">
                <a:latin typeface="Calibri"/>
                <a:cs typeface="Calibri"/>
              </a:defRPr>
            </a:lvl1pPr>
            <a:lvl2pPr marL="777240" indent="0">
              <a:buNone/>
              <a:defRPr sz="3400" b="1"/>
            </a:lvl2pPr>
            <a:lvl3pPr marL="1554480" indent="0">
              <a:buNone/>
              <a:defRPr sz="3060" b="1"/>
            </a:lvl3pPr>
            <a:lvl4pPr marL="2331720" indent="0">
              <a:buNone/>
              <a:defRPr sz="2720" b="1"/>
            </a:lvl4pPr>
            <a:lvl5pPr marL="3108960" indent="0">
              <a:buNone/>
              <a:defRPr sz="2720" b="1"/>
            </a:lvl5pPr>
            <a:lvl6pPr marL="3886200" indent="0">
              <a:buNone/>
              <a:defRPr sz="2720" b="1"/>
            </a:lvl6pPr>
            <a:lvl7pPr marL="4663440" indent="0">
              <a:buNone/>
              <a:defRPr sz="2720" b="1"/>
            </a:lvl7pPr>
            <a:lvl8pPr marL="5440680" indent="0">
              <a:buNone/>
              <a:defRPr sz="2720" b="1"/>
            </a:lvl8pPr>
            <a:lvl9pPr marL="6217920" indent="0">
              <a:buNone/>
              <a:defRPr sz="2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96552" y="3334808"/>
            <a:ext cx="6871018" cy="6058642"/>
          </a:xfrm>
        </p:spPr>
        <p:txBody>
          <a:bodyPr/>
          <a:lstStyle>
            <a:lvl1pPr>
              <a:defRPr sz="4080">
                <a:latin typeface="Calibri"/>
                <a:cs typeface="Calibri"/>
              </a:defRPr>
            </a:lvl1pPr>
            <a:lvl2pPr>
              <a:defRPr sz="3400">
                <a:latin typeface="Calibri"/>
                <a:cs typeface="Calibri"/>
              </a:defRPr>
            </a:lvl2pPr>
            <a:lvl3pPr>
              <a:defRPr sz="3060">
                <a:latin typeface="Calibri"/>
                <a:cs typeface="Calibri"/>
              </a:defRPr>
            </a:lvl3pPr>
            <a:lvl4pPr>
              <a:defRPr sz="2720">
                <a:latin typeface="Calibri"/>
                <a:cs typeface="Calibri"/>
              </a:defRPr>
            </a:lvl4pPr>
            <a:lvl5pPr>
              <a:defRPr sz="2720">
                <a:latin typeface="Calibri"/>
                <a:cs typeface="Calibri"/>
              </a:defRPr>
            </a:lvl5pPr>
            <a:lvl6pPr>
              <a:defRPr sz="2720"/>
            </a:lvl6pPr>
            <a:lvl7pPr>
              <a:defRPr sz="2720"/>
            </a:lvl7pPr>
            <a:lvl8pPr>
              <a:defRPr sz="2720"/>
            </a:lvl8pPr>
            <a:lvl9pPr>
              <a:defRPr sz="2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Calibri"/>
                <a:cs typeface="Calibri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>
                <a:solidFill>
                  <a:srgbClr val="000000"/>
                </a:solidFill>
                <a:ea typeface="MS PGothic" panose="020B0600070205080204" pitchFamily="34" charset="-128"/>
              </a:rPr>
              <a:t>FOR INTERNAL TEAM USE ONLY  </a:t>
            </a:r>
            <a:endParaRPr lang="en-US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9" y="418680"/>
            <a:ext cx="5114132" cy="1781810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7585" y="418677"/>
            <a:ext cx="8689975" cy="8974773"/>
          </a:xfrm>
        </p:spPr>
        <p:txBody>
          <a:bodyPr/>
          <a:lstStyle>
            <a:lvl1pPr>
              <a:defRPr sz="5440"/>
            </a:lvl1pPr>
            <a:lvl2pPr>
              <a:defRPr sz="4760"/>
            </a:lvl2pPr>
            <a:lvl3pPr>
              <a:defRPr sz="408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9" y="2200492"/>
            <a:ext cx="5114132" cy="7192963"/>
          </a:xfrm>
        </p:spPr>
        <p:txBody>
          <a:bodyPr/>
          <a:lstStyle>
            <a:lvl1pPr marL="0" indent="0">
              <a:buNone/>
              <a:defRPr sz="2380"/>
            </a:lvl1pPr>
            <a:lvl2pPr marL="777240" indent="0">
              <a:buNone/>
              <a:defRPr sz="2040"/>
            </a:lvl2pPr>
            <a:lvl3pPr marL="1554480" indent="0">
              <a:buNone/>
              <a:defRPr sz="1700"/>
            </a:lvl3pPr>
            <a:lvl4pPr marL="2331720" indent="0">
              <a:buNone/>
              <a:defRPr sz="1530"/>
            </a:lvl4pPr>
            <a:lvl5pPr marL="3108960" indent="0">
              <a:buNone/>
              <a:defRPr sz="1530"/>
            </a:lvl5pPr>
            <a:lvl6pPr marL="3886200" indent="0">
              <a:buNone/>
              <a:defRPr sz="1530"/>
            </a:lvl6pPr>
            <a:lvl7pPr marL="4663440" indent="0">
              <a:buNone/>
              <a:defRPr sz="1530"/>
            </a:lvl7pPr>
            <a:lvl8pPr marL="5440680" indent="0">
              <a:buNone/>
              <a:defRPr sz="1530"/>
            </a:lvl8pPr>
            <a:lvl9pPr marL="6217920" indent="0">
              <a:buNone/>
              <a:defRPr sz="15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620" y="937155"/>
            <a:ext cx="14767560" cy="115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8620" y="2184655"/>
            <a:ext cx="14767560" cy="7513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442604" y="842221"/>
            <a:ext cx="146542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black">
          <a:xfrm>
            <a:off x="10058242" y="10108947"/>
            <a:ext cx="5192395" cy="39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56528" tIns="78265" rIns="156528" bIns="78265">
            <a:spAutoFit/>
          </a:bodyPr>
          <a:lstStyle/>
          <a:p>
            <a:pPr algn="r">
              <a:defRPr/>
            </a:pPr>
            <a:r>
              <a:rPr lang="en-US" sz="1530" dirty="0">
                <a:effectLst>
                  <a:outerShdw blurRad="50800" dist="50800" dir="5400000" algn="ctr" rotWithShape="0">
                    <a:schemeClr val="accent1">
                      <a:lumMod val="75000"/>
                    </a:scheme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© 2019 IBM Corporation</a:t>
            </a: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291465" y="10069997"/>
            <a:ext cx="939165" cy="37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fld id="{C26A3523-2DB4-4335-99B0-4EBE9D26D63A}" type="slidenum">
              <a:rPr lang="en-US" sz="1700">
                <a:latin typeface="Avenir Book" charset="0"/>
                <a:ea typeface="Avenir Book" charset="0"/>
                <a:cs typeface="Avenir Book" charset="0"/>
              </a:rPr>
              <a:pPr>
                <a:defRPr/>
              </a:pPr>
              <a:t>‹#›</a:t>
            </a:fld>
            <a:endParaRPr lang="en-US" sz="17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 userDrawn="1"/>
        </p:nvSpPr>
        <p:spPr bwMode="auto">
          <a:xfrm>
            <a:off x="1308521" y="94937"/>
            <a:ext cx="8484703" cy="754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anchor="b"/>
          <a:lstStyle>
            <a:lvl1pPr>
              <a:defRPr sz="1400"/>
            </a:lvl1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sz="2380" kern="0" dirty="0">
                <a:solidFill>
                  <a:srgbClr val="4B6BAF"/>
                </a:solidFill>
                <a:latin typeface="Avenir Book" charset="0"/>
                <a:ea typeface="Avenir Book" charset="0"/>
                <a:cs typeface="Avenir Book" charset="0"/>
              </a:rPr>
              <a:t>IBM Watson Education — </a:t>
            </a:r>
            <a:r>
              <a:rPr lang="en-US" sz="2380" b="1" i="1" kern="0" dirty="0">
                <a:solidFill>
                  <a:srgbClr val="4B6BAF"/>
                </a:solidFill>
                <a:latin typeface="Avenir Book" charset="0"/>
                <a:ea typeface="Avenir Book" charset="0"/>
                <a:cs typeface="Avenir Book" charset="0"/>
              </a:rPr>
              <a:t>Mastery</a:t>
            </a:r>
            <a:endParaRPr lang="en-US" sz="2380" b="1" i="0" kern="0" dirty="0">
              <a:solidFill>
                <a:srgbClr val="4B6BAF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3331656" y="10084209"/>
            <a:ext cx="8881489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15544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40" b="1" i="1" dirty="0">
                <a:solidFill>
                  <a:srgbClr val="4B6BAF"/>
                </a:solidFill>
                <a:latin typeface="Avenir Book" charset="0"/>
                <a:ea typeface="Avenir Book" charset="0"/>
                <a:cs typeface="Avenir Book" charset="0"/>
              </a:rPr>
              <a:t>IBM-Confidential</a:t>
            </a:r>
            <a:endParaRPr lang="en-US" sz="2040" b="1" dirty="0">
              <a:solidFill>
                <a:srgbClr val="4B6BAF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924" y="203997"/>
            <a:ext cx="1622257" cy="588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16" y="87467"/>
            <a:ext cx="748294" cy="7546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65" r:id="rId3"/>
    <p:sldLayoutId id="2147483664" r:id="rId4"/>
    <p:sldLayoutId id="2147483663" r:id="rId5"/>
    <p:sldLayoutId id="2147483662" r:id="rId6"/>
    <p:sldLayoutId id="2147483661" r:id="rId7"/>
    <p:sldLayoutId id="2147483660" r:id="rId8"/>
    <p:sldLayoutId id="2147483659" r:id="rId9"/>
    <p:sldLayoutId id="2147483658" r:id="rId10"/>
    <p:sldLayoutId id="2147483657" r:id="rId11"/>
    <p:sldLayoutId id="2147483656" r:id="rId12"/>
    <p:sldLayoutId id="214748365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740" b="0" i="0">
          <a:solidFill>
            <a:srgbClr val="4B6BAF"/>
          </a:solidFill>
          <a:effectLst>
            <a:outerShdw blurRad="50800" dist="38100" dir="2700000" algn="tl" rotWithShape="0">
              <a:schemeClr val="accent1">
                <a:lumMod val="50000"/>
                <a:alpha val="43000"/>
              </a:schemeClr>
            </a:outerShdw>
          </a:effectLst>
          <a:latin typeface="Avenir Medium" panose="02000503020000020003" pitchFamily="2" charset="0"/>
          <a:ea typeface="Avenir Medium" panose="02000503020000020003" pitchFamily="2" charset="0"/>
          <a:cs typeface="Avenir Medium" panose="02000503020000020003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5pPr>
      <a:lvl6pPr marL="77724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6pPr>
      <a:lvl7pPr marL="155448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7pPr>
      <a:lvl8pPr marL="233172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8pPr>
      <a:lvl9pPr marL="310896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9pPr>
    </p:titleStyle>
    <p:bodyStyle>
      <a:lvl1pPr marL="155448" indent="-23317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380">
          <a:solidFill>
            <a:srgbClr val="000000"/>
          </a:solidFill>
          <a:latin typeface="Avenir Book" charset="0"/>
          <a:ea typeface="Avenir Book" charset="0"/>
          <a:cs typeface="Avenir Book" charset="0"/>
        </a:defRPr>
      </a:lvl1pPr>
      <a:lvl2pPr marL="466344" indent="-23317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Lucida Grande"/>
        <a:buChar char="□"/>
        <a:defRPr sz="204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2pPr>
      <a:lvl3pPr marL="699516" indent="-233172" algn="l" rtl="0" eaLnBrk="0" fontAlgn="base" hangingPunct="0">
        <a:spcBef>
          <a:spcPct val="20000"/>
        </a:spcBef>
        <a:spcAft>
          <a:spcPct val="0"/>
        </a:spcAft>
        <a:buClr>
          <a:srgbClr val="4B6BAF"/>
        </a:buClr>
        <a:buSzPct val="75000"/>
        <a:buFont typeface="Lucida Grande"/>
        <a:buChar char="◇"/>
        <a:defRPr sz="204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3pPr>
      <a:lvl4pPr marL="932688" indent="-23317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Lucida Grande"/>
        <a:buChar char="◦"/>
        <a:defRPr sz="2040" baseline="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4pPr>
      <a:lvl5pPr marL="2922747" indent="-1349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2040">
          <a:solidFill>
            <a:schemeClr val="tx1"/>
          </a:solidFill>
          <a:latin typeface="+mn-lt"/>
        </a:defRPr>
      </a:lvl5pPr>
      <a:lvl6pPr marL="369998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6pPr>
      <a:lvl7pPr marL="447722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7pPr>
      <a:lvl8pPr marL="525446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8pPr>
      <a:lvl9pPr marL="603170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1pPr>
      <a:lvl2pPr marL="77724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2pPr>
      <a:lvl3pPr marL="155448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3pPr>
      <a:lvl4pPr marL="233172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4pPr>
      <a:lvl5pPr marL="310896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5pPr>
      <a:lvl6pPr marL="388620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6pPr>
      <a:lvl7pPr marL="466344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7pPr>
      <a:lvl8pPr marL="544068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ces.ed.gov/programs/slds/pdf/guide_growth-model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ibm.biz/RSS-Significance-TestEfficienc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bm.biz/PorterCurriculumAlignmen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ibm.biz/PorterCurriculumAlignment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E2A5-19AD-B74E-8869-EE08B7075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69313-A0FE-0F49-81E9-F337D5D12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Watson-Mastery approach to competency-based personalized learning appears to retain appeal in the marketplace. </a:t>
            </a:r>
          </a:p>
          <a:p>
            <a:r>
              <a:rPr lang="en-US" sz="2400" dirty="0"/>
              <a:t>Delivering the Watson-Mastery value proposition requires </a:t>
            </a:r>
            <a:r>
              <a:rPr lang="en-US" sz="2400" i="1" dirty="0">
                <a:solidFill>
                  <a:srgbClr val="0051BA"/>
                </a:solidFill>
                <a:effectLst>
                  <a:outerShdw blurRad="50800" dist="50800" dir="5400000" algn="ctr" rotWithShape="0">
                    <a:srgbClr val="971B2F"/>
                  </a:outerShdw>
                </a:effectLst>
                <a:latin typeface="Avenir Medium Oblique" panose="02000503020000020003" pitchFamily="2" charset="0"/>
              </a:rPr>
              <a:t>a digitized, aligned curriculum</a:t>
            </a:r>
            <a:r>
              <a:rPr lang="en-US" sz="2400" dirty="0"/>
              <a:t>:</a:t>
            </a:r>
          </a:p>
          <a:p>
            <a:pPr marL="690372" lvl="1" indent="-457200">
              <a:buFont typeface="+mj-lt"/>
              <a:buAutoNum type="arabicPeriod"/>
            </a:pPr>
            <a:r>
              <a:rPr lang="en-US" sz="2400" dirty="0"/>
              <a:t>Proficiency specifications (learning standards and progressions);</a:t>
            </a:r>
          </a:p>
          <a:p>
            <a:pPr marL="690372" lvl="1" indent="-457200">
              <a:buFont typeface="+mj-lt"/>
              <a:buAutoNum type="arabicPeriod"/>
            </a:pPr>
            <a:r>
              <a:rPr lang="en-US" sz="2400" dirty="0"/>
              <a:t>Academic courses, instructional units specified in terms of the learning standards;</a:t>
            </a:r>
          </a:p>
          <a:p>
            <a:pPr marL="690372" lvl="1" indent="-457200">
              <a:buFont typeface="+mj-lt"/>
              <a:buAutoNum type="arabicPeriod"/>
            </a:pPr>
            <a:r>
              <a:rPr lang="en-US" sz="2400" dirty="0"/>
              <a:t>Students enrolled in aligned academic courses;</a:t>
            </a:r>
          </a:p>
          <a:p>
            <a:pPr marL="690372" lvl="1" indent="-457200">
              <a:buFont typeface="+mj-lt"/>
              <a:buAutoNum type="arabicPeriod"/>
            </a:pPr>
            <a:r>
              <a:rPr lang="en-US" sz="2400" dirty="0"/>
              <a:t>Periodic standards-aligned evidence of learning measured for enrolled students against in-scope learning standards; and</a:t>
            </a:r>
          </a:p>
          <a:p>
            <a:pPr marL="690372" lvl="1" indent="-457200">
              <a:buFont typeface="+mj-lt"/>
              <a:buAutoNum type="arabicPeriod"/>
            </a:pPr>
            <a:r>
              <a:rPr lang="en-US" sz="2400" dirty="0"/>
              <a:t>Policies, preferences for associating student/learning-standard measurements with proficiency levels.</a:t>
            </a:r>
          </a:p>
          <a:p>
            <a:r>
              <a:rPr lang="en-US" sz="2400" dirty="0"/>
              <a:t>We often discover curriculum misalignments only late during the delivery experience.</a:t>
            </a:r>
          </a:p>
          <a:p>
            <a:r>
              <a:rPr lang="en-US" sz="2400" dirty="0"/>
              <a:t>Characterizing the extent of curriculum-alignment at the beginning of the adoption process might pre-qualify clients.</a:t>
            </a:r>
          </a:p>
          <a:p>
            <a:pPr lvl="1"/>
            <a:r>
              <a:rPr lang="en-US" sz="2400" dirty="0"/>
              <a:t>Perhaps school-district leaders finding Watson-Mastery appealing find a curriculum-alignment assessment useful in its own right.</a:t>
            </a:r>
          </a:p>
          <a:p>
            <a:r>
              <a:rPr lang="en-US" sz="2400" dirty="0"/>
              <a:t>Decomposing Mastery implementation, resequencing the activities establishes expectations early, reduces later-stage risk.</a:t>
            </a:r>
          </a:p>
        </p:txBody>
      </p:sp>
    </p:spTree>
    <p:extLst>
      <p:ext uri="{BB962C8B-B14F-4D97-AF65-F5344CB8AC3E}">
        <p14:creationId xmlns:p14="http://schemas.microsoft.com/office/powerpoint/2010/main" val="1107116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5FFDE-F876-B841-A1FC-C8579697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③ operationalizes Watson-Education mastery in the client’s education-technology ecosystem.</a:t>
            </a:r>
          </a:p>
        </p:txBody>
      </p:sp>
      <p:pic>
        <p:nvPicPr>
          <p:cNvPr id="5" name="Content Placeholder 4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FB04608A-1FBD-2543-B6EC-C83CBF99E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06" y="2089663"/>
            <a:ext cx="13454988" cy="83312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62BEB-7F75-9342-B116-6EB21F019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9316064"/>
            <a:ext cx="2921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5AE57B-DF5F-634D-99D4-2CD1CFDEC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351" y="9316064"/>
            <a:ext cx="292100" cy="762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65BD9D-0B40-E54A-8E13-A335B993112D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680720" y="9697064"/>
            <a:ext cx="14141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765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⓷ configures Watson-Education Mastery to operate with the client’s aligned, digitized curriculum.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384271-E04C-F945-8B47-9C149A073A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7911152"/>
              </p:ext>
            </p:extLst>
          </p:nvPr>
        </p:nvGraphicFramePr>
        <p:xfrm>
          <a:off x="388938" y="2184400"/>
          <a:ext cx="14766928" cy="75294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632">
                  <a:extLst>
                    <a:ext uri="{9D8B030D-6E8A-4147-A177-3AD203B41FA5}">
                      <a16:colId xmlns:a16="http://schemas.microsoft.com/office/drawing/2014/main" val="1741085295"/>
                    </a:ext>
                  </a:extLst>
                </a:gridCol>
                <a:gridCol w="6603148">
                  <a:extLst>
                    <a:ext uri="{9D8B030D-6E8A-4147-A177-3AD203B41FA5}">
                      <a16:colId xmlns:a16="http://schemas.microsoft.com/office/drawing/2014/main" val="2458141557"/>
                    </a:ext>
                  </a:extLst>
                </a:gridCol>
                <a:gridCol w="6603148">
                  <a:extLst>
                    <a:ext uri="{9D8B030D-6E8A-4147-A177-3AD203B41FA5}">
                      <a16:colId xmlns:a16="http://schemas.microsoft.com/office/drawing/2014/main" val="2169803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1696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Offering Name: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Assessments-data integration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477123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Objectives: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Assist the client to realize fully operational Mastery based on digitized, aligned curriculum.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96511"/>
                  </a:ext>
                </a:extLst>
              </a:tr>
              <a:tr h="385250">
                <a:tc>
                  <a:txBody>
                    <a:bodyPr/>
                    <a:lstStyle/>
                    <a:p>
                      <a:pPr marL="0" marR="0" lvl="0" indent="0" algn="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Approach: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Build upon, extend work products  work products generated during alignment-indicators, 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Specify scope in terms </a:t>
                      </a:r>
                      <a:r>
                        <a:rPr lang="en-US" sz="1600" b="1" i="0" dirty="0">
                          <a:latin typeface="Avenir Light" panose="020B0402020203020204" pitchFamily="34" charset="77"/>
                        </a:rPr>
                        <a:t>of one subject × four </a:t>
                      </a:r>
                      <a:r>
                        <a:rPr lang="en-US" sz="1600" b="1" i="1" dirty="0">
                          <a:latin typeface="Avenir Light" panose="020B0402020203020204" pitchFamily="34" charset="77"/>
                        </a:rPr>
                        <a:t>learning-standards grade-level 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block of academic courses.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14689"/>
                  </a:ext>
                </a:extLst>
              </a:tr>
              <a:tr h="385250">
                <a:tc rowSpan="2">
                  <a:txBody>
                    <a:bodyPr/>
                    <a:lstStyle/>
                    <a:p>
                      <a:pPr marL="0" marR="0" lvl="0" indent="0" algn="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Deliverables: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Scope of work graphically outlined in https://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ibm.box.com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/s/o5xoryfhdopo648r3wo8s9qdznlcwj4m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692066"/>
                  </a:ext>
                </a:extLst>
              </a:tr>
              <a:tr h="8686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Joint project plan for Mastery initialization.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Data-interface specification for 𝕞𝕚𝕟𝕚𝕞𝕦𝕞 data set — student course-section enrollment, teacher assignment, etc. — required for mastery operation.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Physical and logical configuration of Watson Education cloud meeting FERPA requirements for client.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Configuration and access to Watson Education curriculum manager to digitize curriculum in Watson-conformable format.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Access to data-validation dashboarding for enrollment, assessments data.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Curriculum-alignment and -coverage indicators providing insight into breadth, depth of Mastery penetration into system.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"Go-live" event based on user-acceptance test.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830250"/>
                  </a:ext>
                </a:extLst>
              </a:tr>
              <a:tr h="685800">
                <a:tc rowSpan="2"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Assumptions: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C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⓵ Client sufficiently possesses digitized, aligned curriculum with assessments framework to derive benefit (verified by alignment indicators).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⓶ Client/partner possess data-preparation skills.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⓷ Solutions exist for automated data ingestion from essential third-party sources.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C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⓸ Client employs Watson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Curric-Mgt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Tool to digitize curriculum (courses, instructional units, learning standards) in Watson-conforming format. (30 minutes/course × 6 courses/subject × 1 subjects ≈ 3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)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⓹ Curriculum (proficiency specifications) in terms of generally available state learning standards (Common Core, TEKS, etc.).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325913"/>
                  </a:ext>
                </a:extLst>
              </a:tr>
              <a:tr h="1978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𝕋𝕆 𝔻𝕆:  Deconvolve this workstream with data workstream.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39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Engagement Duration: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90 days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49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Est IBM Effort: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CFA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240 hours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C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971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Est: Client Effort: 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180 hours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78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4969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652397-398B-2F46-9C3E-C1489D42A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619" y="2089662"/>
            <a:ext cx="11483365" cy="6940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C1C20-CE6E-E740-A5CF-268742CF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Phase ④ growth-model analysis gives educators, parents, other stakeholders a much-clearer view of individual-student progress than models based on state-accountability exams.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7463A-7EDB-3748-A31E-BAFBF0B122A5}"/>
              </a:ext>
            </a:extLst>
          </p:cNvPr>
          <p:cNvSpPr txBox="1"/>
          <p:nvPr/>
        </p:nvSpPr>
        <p:spPr>
          <a:xfrm>
            <a:off x="388618" y="8906588"/>
            <a:ext cx="9617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Medium" panose="02000503020000020003" pitchFamily="2" charset="0"/>
              </a:rPr>
              <a:t>From </a:t>
            </a:r>
            <a:r>
              <a:rPr lang="en-US" sz="1000" dirty="0">
                <a:latin typeface="Avenir Light" panose="020B0402020203020204" pitchFamily="34" charset="77"/>
              </a:rPr>
              <a:t>: “Growth models: Issues and advice from states,” U.S. Department of Education, 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https://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nces.ed.gov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/programs/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slds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/pdf/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guide_growth-model.pdf</a:t>
            </a:r>
            <a:r>
              <a:rPr lang="en-US" sz="1000" dirty="0">
                <a:latin typeface="Avenir Light" panose="020B0402020203020204" pitchFamily="34" charset="7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5DF9F-BD80-DD4E-BDFF-F0E0EEE05B7B}"/>
              </a:ext>
            </a:extLst>
          </p:cNvPr>
          <p:cNvSpPr txBox="1"/>
          <p:nvPr/>
        </p:nvSpPr>
        <p:spPr>
          <a:xfrm>
            <a:off x="11871984" y="4128524"/>
            <a:ext cx="3073037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Clr>
                <a:srgbClr val="0051BA"/>
              </a:buClr>
              <a:buFont typeface="Apple Symbols" panose="02000000000000000000" pitchFamily="2" charset="-79"/>
              <a:buChar char="⧐"/>
            </a:pPr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State-accountability exams severely under-sample “proficiency space”</a:t>
            </a:r>
            <a:r>
              <a:rPr lang="en-US" sz="1200" dirty="0">
                <a:solidFill>
                  <a:srgbClr val="0051BA"/>
                </a:solidFill>
                <a:latin typeface="Avenir Medium" panose="02000503020000020003" pitchFamily="2" charset="0"/>
              </a:rPr>
              <a:t> (</a:t>
            </a:r>
            <a:r>
              <a:rPr lang="en-US" sz="1200" dirty="0">
                <a:solidFill>
                  <a:srgbClr val="0051BA"/>
                </a:solidFill>
                <a:latin typeface="Avenir Medium" panose="02000503020000020003" pitchFamily="2" charset="0"/>
                <a:hlinkClick r:id="rId4"/>
              </a:rPr>
              <a:t>http://ibm.biz/RSS-Significance-TestEfficiency</a:t>
            </a:r>
            <a:r>
              <a:rPr lang="en-US" sz="1200" dirty="0">
                <a:solidFill>
                  <a:srgbClr val="0051BA"/>
                </a:solidFill>
                <a:latin typeface="Avenir Medium" panose="02000503020000020003" pitchFamily="2" charset="0"/>
              </a:rPr>
              <a:t>)</a:t>
            </a:r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. </a:t>
            </a:r>
          </a:p>
          <a:p>
            <a:pPr marL="285750" indent="-285750">
              <a:buClr>
                <a:srgbClr val="0051BA"/>
              </a:buClr>
              <a:buFont typeface="Apple Symbols" panose="02000000000000000000" pitchFamily="2" charset="-79"/>
              <a:buChar char="⧐"/>
            </a:pPr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Robustly implemented, Watson-Education Mastery collects provides relatively complete coverage. </a:t>
            </a:r>
          </a:p>
        </p:txBody>
      </p:sp>
    </p:spTree>
    <p:extLst>
      <p:ext uri="{BB962C8B-B14F-4D97-AF65-F5344CB8AC3E}">
        <p14:creationId xmlns:p14="http://schemas.microsoft.com/office/powerpoint/2010/main" val="2822634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7FF504-85C0-0B4C-9BDD-3726C2688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225" y="2089663"/>
            <a:ext cx="6518454" cy="7513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C1C20-CE6E-E740-A5CF-268742CF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Phase ⑤ “advanced” curriculum-alignment indicators provide a sophisticated view of how what is being taught, measured addresses what is specified.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7463A-7EDB-3748-A31E-BAFBF0B122A5}"/>
              </a:ext>
            </a:extLst>
          </p:cNvPr>
          <p:cNvSpPr txBox="1"/>
          <p:nvPr/>
        </p:nvSpPr>
        <p:spPr>
          <a:xfrm>
            <a:off x="388619" y="9603301"/>
            <a:ext cx="7383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Medium" panose="02000503020000020003" pitchFamily="2" charset="0"/>
              </a:rPr>
              <a:t>From </a:t>
            </a:r>
            <a:r>
              <a:rPr lang="en-US" sz="1000" dirty="0">
                <a:latin typeface="Avenir Light" panose="020B0402020203020204" pitchFamily="34" charset="77"/>
              </a:rPr>
              <a:t>: A. Porter, “Defining, developing, and using curriculum indicators,” Center for Policy Research in Education (CPRE), University of Pennsylvania, December 2001, 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http://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ibm.biz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PorterCurriculumAlignment</a:t>
            </a:r>
            <a:r>
              <a:rPr lang="en-US" sz="1000" dirty="0">
                <a:latin typeface="Avenir Light" panose="020B0402020203020204" pitchFamily="34" charset="7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5DF9F-BD80-DD4E-BDFF-F0E0EEE05B7B}"/>
              </a:ext>
            </a:extLst>
          </p:cNvPr>
          <p:cNvSpPr txBox="1"/>
          <p:nvPr/>
        </p:nvSpPr>
        <p:spPr>
          <a:xfrm>
            <a:off x="7506679" y="4103639"/>
            <a:ext cx="6518454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Clr>
                <a:srgbClr val="0051BA"/>
              </a:buClr>
              <a:buFont typeface="Apple Symbols" panose="02000000000000000000" pitchFamily="2" charset="-79"/>
              <a:buChar char="⧐"/>
            </a:pPr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Phase ② curriculum-alignment administrators provide only a “binary” view of whether ”dots” — whether what is taught, measured addresses curriculum policy — are connected. </a:t>
            </a:r>
          </a:p>
          <a:p>
            <a:pPr marL="285750" indent="-285750">
              <a:buClr>
                <a:srgbClr val="0051BA"/>
              </a:buClr>
              <a:buFont typeface="Apple Symbols" panose="02000000000000000000" pitchFamily="2" charset="-79"/>
              <a:buChar char="⧐"/>
            </a:pPr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“Advanced” curriculum-alignment indicators provide supervisory, curriculum administrators with deeper insights into the extent to which their system uniformly provides opportunity to learn for all students. </a:t>
            </a:r>
          </a:p>
        </p:txBody>
      </p:sp>
    </p:spTree>
    <p:extLst>
      <p:ext uri="{BB962C8B-B14F-4D97-AF65-F5344CB8AC3E}">
        <p14:creationId xmlns:p14="http://schemas.microsoft.com/office/powerpoint/2010/main" val="3609343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C555-E6C4-EE4E-B03B-37EA4B405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" y="937155"/>
            <a:ext cx="14767560" cy="1152508"/>
          </a:xfrm>
        </p:spPr>
        <p:txBody>
          <a:bodyPr/>
          <a:lstStyle/>
          <a:p>
            <a:r>
              <a:rPr lang="en-US" sz="3200" dirty="0">
                <a:solidFill>
                  <a:srgbClr val="0051BA"/>
                </a:solidFill>
              </a:rPr>
              <a:t>The education theory on which Watson-Education Mastery is based depends on  an aligned, digitized curriculum.</a:t>
            </a:r>
          </a:p>
        </p:txBody>
      </p:sp>
      <p:pic>
        <p:nvPicPr>
          <p:cNvPr id="16" name="Picture 1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39E2FAA-8BFF-F542-978D-0E8EB19BE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" y="1945745"/>
            <a:ext cx="14767559" cy="823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7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3623FE-7816-2849-A25C-9700A56DFEF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772400"/>
            <a:ext cx="13716000" cy="2743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F0A07FC-CC77-8C44-8B5F-5DFA3EAF1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Mastery-Adoption </a:t>
            </a:r>
            <a:r>
              <a:rPr lang="en-US" sz="3600"/>
              <a:t>flow incrementally </a:t>
            </a:r>
            <a:r>
              <a:rPr lang="en-US" sz="3600" dirty="0"/>
              <a:t>increases both clients’ and technology partners’ confidence prior to making a big commitment.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3CFB28-A6E3-AD47-90ED-EB957D2CBB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0589030"/>
              </p:ext>
            </p:extLst>
          </p:nvPr>
        </p:nvGraphicFramePr>
        <p:xfrm>
          <a:off x="388939" y="2184400"/>
          <a:ext cx="12322720" cy="552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908">
                  <a:extLst>
                    <a:ext uri="{9D8B030D-6E8A-4147-A177-3AD203B41FA5}">
                      <a16:colId xmlns:a16="http://schemas.microsoft.com/office/drawing/2014/main" val="3627546778"/>
                    </a:ext>
                  </a:extLst>
                </a:gridCol>
                <a:gridCol w="3763192">
                  <a:extLst>
                    <a:ext uri="{9D8B030D-6E8A-4147-A177-3AD203B41FA5}">
                      <a16:colId xmlns:a16="http://schemas.microsoft.com/office/drawing/2014/main" val="3958207507"/>
                    </a:ext>
                  </a:extLst>
                </a:gridCol>
                <a:gridCol w="8199620">
                  <a:extLst>
                    <a:ext uri="{9D8B030D-6E8A-4147-A177-3AD203B41FA5}">
                      <a16:colId xmlns:a16="http://schemas.microsoft.com/office/drawing/2014/main" val="402890295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Mastery-Adoption Stage</a:t>
                      </a: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Objectives and Outcomes</a:t>
                      </a: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183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bg1"/>
                          </a:solidFill>
                          <a:latin typeface="Avenir Medium" panose="02000503020000020003" pitchFamily="2" charset="0"/>
                        </a:rPr>
                        <a:t>⓪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latin typeface="Avenir Light" panose="020B0402020203020204" pitchFamily="34" charset="77"/>
                        </a:rPr>
                        <a:t>Curriculum-digitization and -alignment workshop survey.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Qualitative assessment of the degrees of alignment and digitization of prospective clients’ curriculum and assessments.</a:t>
                      </a:r>
                    </a:p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Adoption-readiness recommendation based on template-driven maturity model.</a:t>
                      </a:r>
                    </a:p>
                    <a:p>
                      <a:pPr marL="460375" lvl="1" indent="-285750">
                        <a:buClr>
                          <a:srgbClr val="F2A900"/>
                        </a:buClr>
                        <a:buFont typeface="Apple Symbols" panose="02000000000000000000" pitchFamily="2" charset="-79"/>
                        <a:buChar char="⪧"/>
                        <a:tabLst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”Physical audit” of factors in validation worksheet, including visual inspection of bases for each assertion. </a:t>
                      </a:r>
                    </a:p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Recommended roadmap to digitize, improve alignment of curriculum and assessments.</a:t>
                      </a:r>
                    </a:p>
                    <a:p>
                      <a:pPr marL="460375" lvl="1" indent="-285750">
                        <a:buClr>
                          <a:srgbClr val="F2A900"/>
                        </a:buClr>
                        <a:buFont typeface="Apple Symbols" panose="02000000000000000000" pitchFamily="2" charset="-79"/>
                        <a:buChar char="⪧"/>
                        <a:tabLst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Go/no-go recommendation.</a:t>
                      </a:r>
                    </a:p>
                    <a:p>
                      <a:pPr marL="460375" lvl="1" indent="-285750">
                        <a:buClr>
                          <a:srgbClr val="F2A900"/>
                        </a:buClr>
                        <a:buFont typeface="Apple Symbols" panose="02000000000000000000" pitchFamily="2" charset="-79"/>
                        <a:buChar char="⪧"/>
                        <a:tabLst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Recommended actions to get from “No” to “Go”.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151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bg1"/>
                          </a:solidFill>
                          <a:latin typeface="Avenir Medium" panose="02000503020000020003" pitchFamily="2" charset="0"/>
                        </a:rPr>
                        <a:t>①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latin typeface="Avenir Light" panose="020B0402020203020204" pitchFamily="34" charset="77"/>
                        </a:rPr>
                        <a:t>Curriculum-alignment indicators analysis for digital curriculum.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Quantitative “logical” indicators of extent of alignment of digitized curriculum and assessments based on actual client data.</a:t>
                      </a:r>
                    </a:p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Detailed project plan — proposal-quality BoE — to fully operationalize Watson-Education Mastery.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51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bg1"/>
                          </a:solidFill>
                          <a:latin typeface="Avenir Medium" panose="02000503020000020003" pitchFamily="2" charset="0"/>
                        </a:rPr>
                        <a:t>②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latin typeface="Avenir Light" panose="020B0402020203020204" pitchFamily="34" charset="77"/>
                        </a:rPr>
                        <a:t>Reusable logic to transform </a:t>
                      </a:r>
                      <a:r>
                        <a:rPr lang="en-US" sz="1500" b="0" i="1" dirty="0">
                          <a:latin typeface="Avenir Light" panose="020B0402020203020204" pitchFamily="34" charset="77"/>
                        </a:rPr>
                        <a:t>unprecedented</a:t>
                      </a:r>
                      <a:r>
                        <a:rPr lang="en-US" sz="1500" b="0" i="0" dirty="0">
                          <a:latin typeface="Avenir Light" panose="020B0402020203020204" pitchFamily="34" charset="77"/>
                        </a:rPr>
                        <a:t> standards-aligned evidence of learning into Watson-Compatible format.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Development, operationalization of data-transformation logic, interface to submit standards-aligned evidence of learning from </a:t>
                      </a:r>
                      <a:r>
                        <a:rPr lang="en-US" sz="1400" b="0" i="1" dirty="0">
                          <a:latin typeface="Avenir Light" panose="020B0402020203020204" pitchFamily="34" charset="77"/>
                        </a:rPr>
                        <a:t>unprecedented</a:t>
                      </a: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 source (e.g., third-party system IBM hasn’t seen before).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263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bg1"/>
                          </a:solidFill>
                          <a:latin typeface="Avenir Medium" panose="02000503020000020003" pitchFamily="2" charset="0"/>
                        </a:rPr>
                        <a:t>③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latin typeface="Avenir Light" panose="020B0402020203020204" pitchFamily="34" charset="77"/>
                        </a:rPr>
                        <a:t>Operational initialization of Watson-Education Mastery.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Full operationalization of Watson-education Mastery.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992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8E9FBC"/>
                          </a:solidFill>
                          <a:latin typeface="Avenir Medium" panose="02000503020000020003" pitchFamily="2" charset="0"/>
                        </a:rPr>
                        <a:t>④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rgbClr val="8E9FBC"/>
                          </a:solidFill>
                          <a:latin typeface="Avenir Light" panose="020B0402020203020204" pitchFamily="34" charset="77"/>
                        </a:rPr>
                        <a:t>Watson-Mastery Growth Model.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solidFill>
                            <a:srgbClr val="8E9FBC"/>
                          </a:solidFill>
                          <a:latin typeface="Avenir Light" panose="020B0402020203020204" pitchFamily="34" charset="77"/>
                        </a:rPr>
                        <a:t>Overlay growth model — time-rate of individual-student proficiency advancement — onto Watson-Education Mastery foundation.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966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rgbClr val="8E9FBC"/>
                          </a:solidFill>
                          <a:latin typeface="Avenir Medium" panose="02000503020000020003" pitchFamily="2" charset="0"/>
                        </a:rPr>
                        <a:t>⑤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rgbClr val="8E9FBC"/>
                          </a:solidFill>
                          <a:latin typeface="Avenir Light" panose="020B0402020203020204" pitchFamily="34" charset="77"/>
                        </a:rPr>
                        <a:t>Watson-Mastery Advanced Curriculum-Alignment Indicators.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solidFill>
                            <a:srgbClr val="8E9FBC"/>
                          </a:solidFill>
                          <a:latin typeface="Avenir Light" panose="020B0402020203020204" pitchFamily="34" charset="77"/>
                        </a:rPr>
                        <a:t>Provide advanced education-research-based indicators (e.g., Porter, </a:t>
                      </a:r>
                      <a:r>
                        <a:rPr lang="en-US" sz="1400" b="0" i="0" dirty="0">
                          <a:solidFill>
                            <a:srgbClr val="8E9FBC"/>
                          </a:solidFill>
                          <a:latin typeface="Avenir Light" panose="020B0402020203020204" pitchFamily="34" charset="77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http://ibm.biz/PorterCurriculumAlignment</a:t>
                      </a:r>
                      <a:r>
                        <a:rPr lang="en-US" sz="1400" b="0" i="0" dirty="0">
                          <a:solidFill>
                            <a:srgbClr val="8E9FBC"/>
                          </a:solidFill>
                          <a:latin typeface="Avenir Light" panose="020B0402020203020204" pitchFamily="34" charset="77"/>
                        </a:rPr>
                        <a:t>) of school districts’ extent curriculum alignment.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069532"/>
                  </a:ext>
                </a:extLst>
              </a:tr>
            </a:tbl>
          </a:graphicData>
        </a:graphic>
      </p:graphicFrame>
      <p:sp>
        <p:nvSpPr>
          <p:cNvPr id="2" name="Right Brace 1">
            <a:extLst>
              <a:ext uri="{FF2B5EF4-FFF2-40B4-BE49-F238E27FC236}">
                <a16:creationId xmlns:a16="http://schemas.microsoft.com/office/drawing/2014/main" id="{39D6C698-698C-9B4C-B63D-4A5E9F34DF59}"/>
              </a:ext>
            </a:extLst>
          </p:cNvPr>
          <p:cNvSpPr/>
          <p:nvPr/>
        </p:nvSpPr>
        <p:spPr>
          <a:xfrm>
            <a:off x="12711659" y="2578309"/>
            <a:ext cx="411480" cy="2509886"/>
          </a:xfrm>
          <a:prstGeom prst="rightBrace">
            <a:avLst/>
          </a:prstGeom>
          <a:ln w="31750">
            <a:solidFill>
              <a:srgbClr val="971B2F"/>
            </a:solidFill>
          </a:ln>
          <a:effectLst>
            <a:outerShdw blurRad="50800" dist="50800" dir="5400000" algn="ctr" rotWithShape="0">
              <a:srgbClr val="C66E4E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61C69-045F-314E-AD08-CB29B82CE7F4}"/>
              </a:ext>
            </a:extLst>
          </p:cNvPr>
          <p:cNvSpPr txBox="1"/>
          <p:nvPr/>
        </p:nvSpPr>
        <p:spPr>
          <a:xfrm>
            <a:off x="13123139" y="2578309"/>
            <a:ext cx="160643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971B2F"/>
                </a:solidFill>
                <a:latin typeface="Avenir Light" panose="020B0402020203020204" pitchFamily="34" charset="77"/>
              </a:rPr>
              <a:t>Question</a:t>
            </a:r>
            <a:r>
              <a:rPr lang="en-US" sz="2000" dirty="0">
                <a:solidFill>
                  <a:srgbClr val="971B2F"/>
                </a:solidFill>
                <a:latin typeface="Avenir Light" panose="020B0402020203020204" pitchFamily="34" charset="77"/>
              </a:rPr>
              <a:t>:  Should we consider a curriculum-digitization offering whereby we set up client’s curriculum as a service?</a:t>
            </a:r>
          </a:p>
        </p:txBody>
      </p:sp>
    </p:spTree>
    <p:extLst>
      <p:ext uri="{BB962C8B-B14F-4D97-AF65-F5344CB8AC3E}">
        <p14:creationId xmlns:p14="http://schemas.microsoft.com/office/powerpoint/2010/main" val="990533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7FD05-45B7-CF4F-BA52-527CC548D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⓪ client-qualification analysis employs a template-driven maturity-model framework to characterize client readiness.</a:t>
            </a:r>
          </a:p>
        </p:txBody>
      </p:sp>
      <p:pic>
        <p:nvPicPr>
          <p:cNvPr id="5" name="Content Placeholder 4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9D9CF117-3FF4-7949-B1E3-4E84577CF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2089663"/>
            <a:ext cx="14767064" cy="637978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0D62BA-7C83-F041-ACB3-11C762766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24" y="8469443"/>
            <a:ext cx="2921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068AC-CFCE-F546-8333-BFF953F6B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584" y="8469443"/>
            <a:ext cx="292100" cy="762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39DDF0-E1A0-8545-B00F-8DFD3C3B710C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680224" y="8850443"/>
            <a:ext cx="14183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241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⓪:  Client-qualification review ascertains state of client maturity, readiness to adopt Watson-Education Mastery.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384271-E04C-F945-8B47-9C149A073A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07057"/>
              </p:ext>
            </p:extLst>
          </p:nvPr>
        </p:nvGraphicFramePr>
        <p:xfrm>
          <a:off x="388938" y="2184400"/>
          <a:ext cx="14766928" cy="653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4368">
                  <a:extLst>
                    <a:ext uri="{9D8B030D-6E8A-4147-A177-3AD203B41FA5}">
                      <a16:colId xmlns:a16="http://schemas.microsoft.com/office/drawing/2014/main" val="1741085295"/>
                    </a:ext>
                  </a:extLst>
                </a:gridCol>
                <a:gridCol w="6646280">
                  <a:extLst>
                    <a:ext uri="{9D8B030D-6E8A-4147-A177-3AD203B41FA5}">
                      <a16:colId xmlns:a16="http://schemas.microsoft.com/office/drawing/2014/main" val="2458141557"/>
                    </a:ext>
                  </a:extLst>
                </a:gridCol>
                <a:gridCol w="6646280">
                  <a:extLst>
                    <a:ext uri="{9D8B030D-6E8A-4147-A177-3AD203B41FA5}">
                      <a16:colId xmlns:a16="http://schemas.microsoft.com/office/drawing/2014/main" val="3241299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1696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>
                          <a:latin typeface="Avenir Medium" panose="02000503020000020003" pitchFamily="2" charset="0"/>
                        </a:rPr>
                        <a:t>Offering Name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Mastery Readiness — Curriculum-digitization and -alignment workshop survey.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74291"/>
                  </a:ext>
                </a:extLst>
              </a:tr>
              <a:tr h="123613">
                <a:tc rowSpan="3">
                  <a:txBody>
                    <a:bodyPr/>
                    <a:lstStyle/>
                    <a:p>
                      <a:pPr algn="r"/>
                      <a:r>
                        <a:rPr lang="en-US" sz="1400" b="0" i="0" dirty="0">
                          <a:latin typeface="Avenir Medium" panose="02000503020000020003" pitchFamily="2" charset="0"/>
                        </a:rPr>
                        <a:t>Objectives: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Introduced Watson-Education framework for curriculum digitization and alignment, prerequisite for scalable competency-based differentiated instruction, personalized learning.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96511"/>
                  </a:ext>
                </a:extLst>
              </a:tr>
              <a:tr h="1507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466725" lvl="1" indent="-228600">
                        <a:buFont typeface="+mj-lt"/>
                        <a:buAutoNum type="alphaLcPeriod"/>
                        <a:tabLst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Learning standards and progressions;</a:t>
                      </a:r>
                    </a:p>
                    <a:p>
                      <a:pPr marL="466725" lvl="1" indent="-228600">
                        <a:buFont typeface="+mj-lt"/>
                        <a:buAutoNum type="alphaLcPeriod"/>
                        <a:tabLst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Intended curriculum</a:t>
                      </a:r>
                      <a:r>
                        <a:rPr lang="en-US" sz="1400" b="0" i="0" dirty="0">
                          <a:latin typeface="Avenir Light" panose="020B0402020203020204" pitchFamily="34" charset="77"/>
                          <a:sym typeface="Wingdings" pitchFamily="2" charset="2"/>
                        </a:rPr>
                        <a:t> (course blueprints, curriculum maps, </a:t>
                      </a:r>
                      <a:r>
                        <a:rPr lang="en-US" sz="1400" b="0" i="0" dirty="0" err="1">
                          <a:latin typeface="Avenir Light" panose="020B0402020203020204" pitchFamily="34" charset="77"/>
                          <a:sym typeface="Wingdings" pitchFamily="2" charset="2"/>
                        </a:rPr>
                        <a:t>etc</a:t>
                      </a:r>
                      <a:r>
                        <a:rPr lang="en-US" sz="1400" b="0" i="0" dirty="0">
                          <a:latin typeface="Avenir Light" panose="020B0402020203020204" pitchFamily="34" charset="77"/>
                          <a:sym typeface="Wingdings" pitchFamily="2" charset="2"/>
                        </a:rPr>
                        <a:t>);</a:t>
                      </a:r>
                    </a:p>
                    <a:p>
                      <a:pPr marL="466725" lvl="1" indent="-228600">
                        <a:buFont typeface="+mj-lt"/>
                        <a:buAutoNum type="alphaLcPeriod"/>
                        <a:tabLst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  <a:sym typeface="Wingdings" pitchFamily="2" charset="2"/>
                        </a:rPr>
                        <a:t>Enrolled students and teacher assignments;</a:t>
                      </a:r>
                      <a:endParaRPr lang="en-US" sz="14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 startAt="4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Standards-aligned evidence of learning; and</a:t>
                      </a:r>
                    </a:p>
                    <a:p>
                      <a:pPr marL="228600" indent="-228600">
                        <a:buFont typeface="+mj-lt"/>
                        <a:buAutoNum type="alphaLcPeriod" startAt="4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Consistent criteria for associating evidentiary observations with proficiency/mastery states.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742527"/>
                  </a:ext>
                </a:extLst>
              </a:tr>
              <a:tr h="1236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 startAt="2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Perform qualitative, template-driven alignment analysis based on readily-available curriculum, assessment artifact.</a:t>
                      </a:r>
                    </a:p>
                    <a:p>
                      <a:pPr marL="228600" indent="-228600">
                        <a:buFont typeface="+mj-lt"/>
                        <a:buAutoNum type="arabicPeriod" startAt="2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Provide readiness assessment using staged maturity model.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653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>
                          <a:latin typeface="Avenir Medium" panose="02000503020000020003" pitchFamily="2" charset="0"/>
                        </a:rPr>
                        <a:t>Approach: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Begin with template capturing curriculum scope (subject × grade level × campus).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Review exemplary curriculum artifacts based on alignment, digitization criteria.</a:t>
                      </a:r>
                    </a:p>
                    <a:p>
                      <a:pPr marL="403225" lvl="1" indent="-16510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Curriculum maps, course blueprints, scope &amp; sequence, etc.</a:t>
                      </a:r>
                    </a:p>
                    <a:p>
                      <a:pPr marL="403225" lvl="1" indent="-16510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Instructional guides, rubrics, formative-assessment examples and guidelines.</a:t>
                      </a:r>
                    </a:p>
                    <a:p>
                      <a:pPr marL="403225" lvl="1" indent="-16510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Interim/summative assessments.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2887" lvl="0" indent="-228600">
                        <a:buClr>
                          <a:srgbClr val="0051BA"/>
                        </a:buClr>
                        <a:buFont typeface="+mj-lt"/>
                        <a:buAutoNum type="arabicPeriod" startAt="3"/>
                        <a:tabLst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Apply rubrics/heuristics to associate distinct grades, subjects with maturity-model stages.</a:t>
                      </a:r>
                    </a:p>
                    <a:p>
                      <a:pPr marL="238125" lvl="0" indent="-223838">
                        <a:buClr>
                          <a:srgbClr val="0051BA"/>
                        </a:buClr>
                        <a:buFont typeface="+mj-lt"/>
                        <a:buAutoNum type="arabicPeriod" startAt="3"/>
                        <a:tabLst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Synopsize results.</a:t>
                      </a:r>
                    </a:p>
                    <a:p>
                      <a:pPr marL="238125" lvl="0" indent="-223838">
                        <a:buClr>
                          <a:srgbClr val="0051BA"/>
                        </a:buClr>
                        <a:buFont typeface="+mj-lt"/>
                        <a:buAutoNum type="arabicPeriod" startAt="3"/>
                        <a:tabLst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Sketch out roadmap to advance state of curriculum digitization, alignment.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69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>
                          <a:latin typeface="Avenir Medium" panose="02000503020000020003" pitchFamily="2" charset="0"/>
                        </a:rPr>
                        <a:t>Deliverables: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Final review in PowerPoint format, including:</a:t>
                      </a:r>
                    </a:p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⧐ Qualitative assessment of the degrees of alignment and digitization of prospective clients’ curriculum and assessments;</a:t>
                      </a:r>
                    </a:p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⧐ Adoption-readiness recommendation based on template-driven maturity model; and</a:t>
                      </a:r>
                    </a:p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⧐ Recommended roadmap to digitize, improve alignment of curriculum and assessments.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896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>
                          <a:latin typeface="Avenir Medium" panose="02000503020000020003" pitchFamily="2" charset="0"/>
                        </a:rPr>
                        <a:t>Engagement Duration: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3 weeks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325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>
                          <a:latin typeface="Avenir Medium" panose="02000503020000020003" pitchFamily="2" charset="0"/>
                        </a:rPr>
                        <a:t>IBM Effort: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32 hours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267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>
                          <a:latin typeface="Avenir Medium" panose="02000503020000020003" pitchFamily="2" charset="0"/>
                        </a:rPr>
                        <a:t>Est Client Effort: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24 hours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345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1400" b="0" i="0" dirty="0">
                        <a:latin typeface="Avenir Medium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en-US" sz="14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49920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72F29A0-827E-E542-859C-22C5F0019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9197445"/>
            <a:ext cx="2921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C121CB-3624-E248-AD79-10E94478C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080" y="9197445"/>
            <a:ext cx="292100" cy="76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92590B-AE91-2F4C-9F8C-7497A5855BC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80720" y="9578445"/>
            <a:ext cx="14183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387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B74429-2157-9B42-90BB-066F96BE6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Phase ① analysis provides quantitative, evidence-based confidence on both sides of transaction to make the investment.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F1B343-AF2A-7F4C-8BDC-C9059CEF4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353845"/>
            <a:ext cx="6868320" cy="479296"/>
          </a:xfrm>
        </p:spPr>
        <p:txBody>
          <a:bodyPr/>
          <a:lstStyle/>
          <a:p>
            <a:r>
              <a:rPr lang="en-US" sz="1400" b="0" dirty="0">
                <a:latin typeface="Avenir Medium" panose="02000503020000020003" pitchFamily="2" charset="0"/>
              </a:rPr>
              <a:t>Alignment analysis answers questions like, “Is the system measuring what is specified by curriculum policy?”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8417E7-6575-1644-9E68-EDD3BF9B0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96552" y="2353845"/>
            <a:ext cx="6871018" cy="479296"/>
          </a:xfrm>
        </p:spPr>
        <p:txBody>
          <a:bodyPr/>
          <a:lstStyle/>
          <a:p>
            <a:r>
              <a:rPr lang="en-US" sz="1400" b="0" dirty="0">
                <a:latin typeface="Avenir Medium" panose="02000503020000020003" pitchFamily="2" charset="0"/>
              </a:rPr>
              <a:t>Coverage analysis answers questions like, “Is the system covering everything our policy specifies should be covered?”</a:t>
            </a:r>
          </a:p>
        </p:txBody>
      </p:sp>
      <p:pic>
        <p:nvPicPr>
          <p:cNvPr id="15" name="Content Placeholder 14" descr="A picture containing writing implement, stationary&#13;&#10;&#13;&#10;Description automatically generated">
            <a:extLst>
              <a:ext uri="{FF2B5EF4-FFF2-40B4-BE49-F238E27FC236}">
                <a16:creationId xmlns:a16="http://schemas.microsoft.com/office/drawing/2014/main" id="{9CBF000A-DDB2-CF4F-B2A7-36DF906FC3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552" y="2929265"/>
            <a:ext cx="6463973" cy="6463973"/>
          </a:xfrm>
        </p:spPr>
      </p:pic>
      <p:pic>
        <p:nvPicPr>
          <p:cNvPr id="18" name="Content Placeholder 17" descr="A close up of a piece of paper&#13;&#10;&#13;&#10;Description automatically generated">
            <a:extLst>
              <a:ext uri="{FF2B5EF4-FFF2-40B4-BE49-F238E27FC236}">
                <a16:creationId xmlns:a16="http://schemas.microsoft.com/office/drawing/2014/main" id="{0C794F0C-EF55-664A-BA28-11D257A1F2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2921923"/>
            <a:ext cx="6868320" cy="647897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DD66E6-B02D-144C-838D-68BC74494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" y="9345975"/>
            <a:ext cx="2921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23CD1B-AFAE-A040-A415-11D7DDC8BC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1510" y="9345975"/>
            <a:ext cx="292100" cy="762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67BCFC-BB3A-4944-B360-44102613E929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777240" y="9726975"/>
            <a:ext cx="13844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69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① curriculum-alignment analysis empirically demonstrates clients’ readiness to adopt Watson-Education Mastery.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384271-E04C-F945-8B47-9C149A073A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2014333"/>
              </p:ext>
            </p:extLst>
          </p:nvPr>
        </p:nvGraphicFramePr>
        <p:xfrm>
          <a:off x="388938" y="2184400"/>
          <a:ext cx="14766928" cy="7052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4000">
                  <a:extLst>
                    <a:ext uri="{9D8B030D-6E8A-4147-A177-3AD203B41FA5}">
                      <a16:colId xmlns:a16="http://schemas.microsoft.com/office/drawing/2014/main" val="1741085295"/>
                    </a:ext>
                  </a:extLst>
                </a:gridCol>
                <a:gridCol w="3233232">
                  <a:extLst>
                    <a:ext uri="{9D8B030D-6E8A-4147-A177-3AD203B41FA5}">
                      <a16:colId xmlns:a16="http://schemas.microsoft.com/office/drawing/2014/main" val="2458141557"/>
                    </a:ext>
                  </a:extLst>
                </a:gridCol>
                <a:gridCol w="3233232">
                  <a:extLst>
                    <a:ext uri="{9D8B030D-6E8A-4147-A177-3AD203B41FA5}">
                      <a16:colId xmlns:a16="http://schemas.microsoft.com/office/drawing/2014/main" val="2290368520"/>
                    </a:ext>
                  </a:extLst>
                </a:gridCol>
                <a:gridCol w="3233232">
                  <a:extLst>
                    <a:ext uri="{9D8B030D-6E8A-4147-A177-3AD203B41FA5}">
                      <a16:colId xmlns:a16="http://schemas.microsoft.com/office/drawing/2014/main" val="1266413587"/>
                    </a:ext>
                  </a:extLst>
                </a:gridCol>
                <a:gridCol w="3233232">
                  <a:extLst>
                    <a:ext uri="{9D8B030D-6E8A-4147-A177-3AD203B41FA5}">
                      <a16:colId xmlns:a16="http://schemas.microsoft.com/office/drawing/2014/main" val="831310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1696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Offering Name: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Alignment indicators analysis for digitized curriculum.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477123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Objectives: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Engender sufficient confidence on both sides to take commit to the investment of Watson-Education Mastery implementation.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Acquaint prospective client with mechanics of curriculum-digitization and -alignment.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Develop detailed mastery-implementation plan (proposal-quality Basis of Estimate).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96511"/>
                  </a:ext>
                </a:extLst>
              </a:tr>
              <a:tr h="335280">
                <a:tc rowSpan="3"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Approach: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Specify scope limited to academic-course </a:t>
                      </a:r>
                      <a:r>
                        <a:rPr lang="en-US" sz="1600" b="1" i="0" dirty="0">
                          <a:latin typeface="Avenir Light" panose="020B0402020203020204" pitchFamily="34" charset="77"/>
                        </a:rPr>
                        <a:t>“block” defined by one subject × four courses (at most).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Collect actual digitized-curriculum data from client.</a:t>
                      </a:r>
                    </a:p>
                    <a:p>
                      <a:pPr marL="461963" lvl="1" indent="-223838">
                        <a:buFont typeface="+mj-lt"/>
                        <a:buAutoNum type="alphaLcPeriod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Client digitizes “intended” curriculum (course blueprints, curriculum maps using Watson-Education Curriculum Tool.</a:t>
                      </a:r>
                    </a:p>
                    <a:p>
                      <a:pPr marL="461963" lvl="1" indent="-223838">
                        <a:buFont typeface="+mj-lt"/>
                        <a:buAutoNum type="alphaLcPeriod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Client provides 𝕤𝕚𝕞𝕡𝕝𝕚𝕗𝕚𝕖𝕕 SIS-extract student-course enrollment data for intended scope analysis.</a:t>
                      </a:r>
                    </a:p>
                    <a:p>
                      <a:pPr marL="461963" lvl="1" indent="-223838">
                        <a:buFont typeface="+mj-lt"/>
                        <a:buAutoNum type="alphaLcPeriod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Client provides standardized-aligned evidence of learning in structured, digitized format.</a:t>
                      </a:r>
                    </a:p>
                    <a:p>
                      <a:pPr marL="755650" lvl="1" indent="-285750">
                        <a:buClr>
                          <a:srgbClr val="971B2F"/>
                        </a:buClr>
                        <a:buFont typeface="Apple Symbols" panose="02000000000000000000" pitchFamily="2" charset="-79"/>
                        <a:buChar char="⪧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Client employs learning-standard mapping tool to associate learning standards </a:t>
                      </a:r>
                    </a:p>
                    <a:p>
                      <a:pPr marL="228600" lvl="0" indent="-228600">
                        <a:buFont typeface="+mj-lt"/>
                        <a:buAutoNum type="arabicPeriod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IBM performs curriculum-alignment analysis. (Tooling </a:t>
                      </a:r>
                      <a:r>
                        <a:rPr lang="en-US" sz="1600" b="0" i="1" dirty="0">
                          <a:latin typeface="Avenir Light" panose="020B0402020203020204" pitchFamily="34" charset="77"/>
                        </a:rPr>
                        <a:t>initially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SQL+python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, excel pivot tables.)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38125" lvl="0" indent="-223838">
                        <a:buFont typeface="+mj-lt"/>
                        <a:buAutoNum type="arabicPeriod"/>
                        <a:tabLst/>
                      </a:pPr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7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692066"/>
                  </a:ext>
                </a:extLst>
              </a:tr>
              <a:tr h="2838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74320" lvl="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Blueprints ↔︎ learning-standard progressions.</a:t>
                      </a:r>
                    </a:p>
                    <a:p>
                      <a:pPr marL="274320" lvl="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Evidence of learning ↔︎ course blueprints.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74320" lvl="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Evidence of learning ↔︎ learning-standards progressions.</a:t>
                      </a:r>
                    </a:p>
                    <a:p>
                      <a:pPr marL="274320" lvl="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Likely evidentiary, estimation coverage.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73717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228600" lvl="0" indent="-228600">
                        <a:buFont typeface="+mj-lt"/>
                        <a:buAutoNum type="arabicPeriod" startAt="4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Deliver report graphically depicting curriculum-alignment indicators.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𝕆𝕡𝕥𝕚𝕠𝕟𝕤: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ⓐ Client provides standards-aligned evidence of learning in source-system "native" format for 𝕠𝕟𝕖 assessments system. IBM expends 24 hours for ad-hoc "data-wrangling" to render in Watson-compliant format.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ⓑ Client employs to-be-developed tool to map columns from source-system-extract to Watson-table columns.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38125" lvl="0" indent="-223838">
                        <a:buFont typeface="+mj-lt"/>
                        <a:buAutoNum type="arabicPeriod"/>
                        <a:tabLst/>
                      </a:pPr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7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60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Deliverables: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Final report including PowerPoint, Excel artifacts including: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Quantitative “logical” indicators of extent of alignment of digitized curriculum and assessments based on actual client data; and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Detailed project plan — proposal-quality BoE — to fully operationalize Watson-Education Mastery.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896220"/>
                  </a:ext>
                </a:extLst>
              </a:tr>
              <a:tr h="499394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Assumptions: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⓵ Data and privacy agreement in effect for sharing data.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⓶ Client’s curriculum aligned to Watson-supported learning-standards set.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32591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Engagement Duration: 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4 Weeks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6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Est IBM Effort: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60 hours</a:t>
                      </a:r>
                      <a:endParaRPr lang="en-US" sz="1600" b="0" i="0" dirty="0">
                        <a:latin typeface="Avenir Medium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6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Est: Client Effort: 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60 hours</a:t>
                      </a:r>
                      <a:endParaRPr lang="en-US" sz="1600" b="0" i="0" dirty="0">
                        <a:latin typeface="Avenir Medium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49920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AACA73A-8B59-6341-9F4A-E996F9B5B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" y="9345975"/>
            <a:ext cx="2921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75AE75-30A2-FE4A-8FBD-F2F77747F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1510" y="9345975"/>
            <a:ext cx="292100" cy="76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AD8D7D-98EE-B740-9779-CD96518A3654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77240" y="9726975"/>
            <a:ext cx="13844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562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F29F1B-6075-0C4C-947C-8C0F4076559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90" y="2184400"/>
            <a:ext cx="10058400" cy="822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Phase ② implements interface between unprecedented (to Watson Education) third-party standards-aligned assessment system and Watson-Education.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DED28-CFCF-C944-9977-CDB333563F0C}"/>
              </a:ext>
            </a:extLst>
          </p:cNvPr>
          <p:cNvSpPr txBox="1"/>
          <p:nvPr/>
        </p:nvSpPr>
        <p:spPr>
          <a:xfrm rot="2082816">
            <a:off x="2253650" y="3942651"/>
            <a:ext cx="110375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D7D2CB">
                    <a:alpha val="33000"/>
                  </a:srgbClr>
                </a:solidFill>
                <a:latin typeface="Avenir Black" panose="02000503020000020003" pitchFamily="2" charset="0"/>
              </a:rPr>
              <a:t>To Be Revised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44E1E8-6C20-2642-8B10-AFE028B94A99}"/>
              </a:ext>
            </a:extLst>
          </p:cNvPr>
          <p:cNvSpPr/>
          <p:nvPr/>
        </p:nvSpPr>
        <p:spPr>
          <a:xfrm>
            <a:off x="6106074" y="2853208"/>
            <a:ext cx="1681316" cy="1725250"/>
          </a:xfrm>
          <a:prstGeom prst="ellipse">
            <a:avLst/>
          </a:prstGeom>
          <a:noFill/>
          <a:ln>
            <a:solidFill>
              <a:srgbClr val="971B2F"/>
            </a:solidFill>
          </a:ln>
          <a:effectLst>
            <a:outerShdw blurRad="50800" dist="50800" dir="5400000" algn="ctr" rotWithShape="0">
              <a:srgbClr val="C66E4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C37851-992D-DE44-BE2A-FDDB2382D444}"/>
              </a:ext>
            </a:extLst>
          </p:cNvPr>
          <p:cNvSpPr/>
          <p:nvPr/>
        </p:nvSpPr>
        <p:spPr>
          <a:xfrm>
            <a:off x="8193667" y="6642340"/>
            <a:ext cx="1681316" cy="1052422"/>
          </a:xfrm>
          <a:prstGeom prst="ellipse">
            <a:avLst/>
          </a:prstGeom>
          <a:noFill/>
          <a:ln>
            <a:solidFill>
              <a:srgbClr val="971B2F"/>
            </a:solidFill>
          </a:ln>
          <a:effectLst>
            <a:outerShdw blurRad="50800" dist="50800" dir="5400000" algn="ctr" rotWithShape="0">
              <a:srgbClr val="C66E4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846593-3FCC-8644-8FFA-656C4EBBDFBE}"/>
              </a:ext>
            </a:extLst>
          </p:cNvPr>
          <p:cNvSpPr txBox="1"/>
          <p:nvPr/>
        </p:nvSpPr>
        <p:spPr>
          <a:xfrm>
            <a:off x="12625677" y="2532106"/>
            <a:ext cx="2388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71B2F"/>
                </a:solidFill>
                <a:latin typeface="Avenir Roman" panose="02000503020000020003" pitchFamily="2" charset="0"/>
              </a:rPr>
              <a:t>Scope concentrated on separable set of functional software configuration items.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3096C870-8AB9-5041-ACB4-71EB1AD70BBC}"/>
              </a:ext>
            </a:extLst>
          </p:cNvPr>
          <p:cNvCxnSpPr>
            <a:stCxn id="10" idx="7"/>
            <a:endCxn id="12" idx="1"/>
          </p:cNvCxnSpPr>
          <p:nvPr/>
        </p:nvCxnSpPr>
        <p:spPr>
          <a:xfrm rot="16200000" flipH="1">
            <a:off x="10070219" y="576813"/>
            <a:ext cx="26406" cy="5084510"/>
          </a:xfrm>
          <a:prstGeom prst="curvedConnector4">
            <a:avLst>
              <a:gd name="adj1" fmla="val -865712"/>
              <a:gd name="adj2" fmla="val 52421"/>
            </a:avLst>
          </a:prstGeom>
          <a:ln w="38100">
            <a:solidFill>
              <a:srgbClr val="971B2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D92C1955-F1E5-3F46-90C1-FB95DAD77BE4}"/>
              </a:ext>
            </a:extLst>
          </p:cNvPr>
          <p:cNvCxnSpPr>
            <a:cxnSpLocks/>
            <a:stCxn id="11" idx="0"/>
            <a:endCxn id="12" idx="1"/>
          </p:cNvCxnSpPr>
          <p:nvPr/>
        </p:nvCxnSpPr>
        <p:spPr>
          <a:xfrm rot="5400000" flipH="1" flipV="1">
            <a:off x="9074967" y="3091630"/>
            <a:ext cx="3510069" cy="3591352"/>
          </a:xfrm>
          <a:prstGeom prst="curvedConnector2">
            <a:avLst/>
          </a:prstGeom>
          <a:ln w="38100">
            <a:solidFill>
              <a:srgbClr val="971B2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F0921D3-3E67-A344-8814-61840C005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85" y="9417466"/>
            <a:ext cx="2921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D2538-F2D3-574C-8A38-8BEF959AA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8036" y="9417466"/>
            <a:ext cx="292100" cy="762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3DBFE5-471E-5E4F-892B-FE159619D05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676685" y="9798466"/>
            <a:ext cx="14191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569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⓶ extends Watson-Education’s assessments-data integration to not-previously-encountered third-party vendors.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384271-E04C-F945-8B47-9C149A073A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264462"/>
              </p:ext>
            </p:extLst>
          </p:nvPr>
        </p:nvGraphicFramePr>
        <p:xfrm>
          <a:off x="388938" y="2184400"/>
          <a:ext cx="14766928" cy="7723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8654">
                  <a:extLst>
                    <a:ext uri="{9D8B030D-6E8A-4147-A177-3AD203B41FA5}">
                      <a16:colId xmlns:a16="http://schemas.microsoft.com/office/drawing/2014/main" val="1741085295"/>
                    </a:ext>
                  </a:extLst>
                </a:gridCol>
                <a:gridCol w="6534137">
                  <a:extLst>
                    <a:ext uri="{9D8B030D-6E8A-4147-A177-3AD203B41FA5}">
                      <a16:colId xmlns:a16="http://schemas.microsoft.com/office/drawing/2014/main" val="2458141557"/>
                    </a:ext>
                  </a:extLst>
                </a:gridCol>
                <a:gridCol w="6534137">
                  <a:extLst>
                    <a:ext uri="{9D8B030D-6E8A-4147-A177-3AD203B41FA5}">
                      <a16:colId xmlns:a16="http://schemas.microsoft.com/office/drawing/2014/main" val="2169803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1696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Offering Name: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Assessments-data integration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477123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Objectives: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Ingest </a:t>
                      </a:r>
                      <a:r>
                        <a:rPr lang="en-US" sz="1800" b="1" i="1" dirty="0">
                          <a:latin typeface="Avenir Black Oblique" panose="02000503020000020003" pitchFamily="2" charset="0"/>
                        </a:rPr>
                        <a:t>one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 assessment data source from system IBM has not previously considered.  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9651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Approach: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Work into existing assessments-data-integration framework.</a:t>
                      </a:r>
                    </a:p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⓵ Client provides cross-walk for learning-standard codes to map to Watson format (learning-standard cross-walk tool?).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⓶ Client provides cross-mapping for student id between enrollment (SIS) and assessments system (if necessary).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⓷ In consultation with 3ʳᵈ-party provider or client, IBM produces logic to reshape system output, map to Watson-Mastery table specifications.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⓸ IBM integrates conversion logic into Watson-Education data-ingestion framework.  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𝕆𝕡𝕥𝕚𝕠𝕟: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ⓐ IBM performs learning-standard-code cross-mapping (16 hours additional effort).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ⓑ Client employs to-be-developed tool to map columns from source-system-extract to Watson-table columns.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69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Deliverables: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⧐ Functional demonstration of production-ready data-conversion logic for assessments-data source.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896220"/>
                  </a:ext>
                </a:extLst>
              </a:tr>
              <a:tr h="1163065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Assumptions: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⓵ Client mediates relationship with 3ʳᵈ-party provider to provide IBM with access.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⓶ Third-party provider willing to play.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⓷ Third-party provider agrees to short list of SLAs (frequency, conformity, etc.).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⓸ Measurements are recorded in Watson-Mastery-Supported fashion (pre-weighted cumulative or independent measurements)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⓹ Third-party system provides measurements aligned to digitized curriculum (verified by alignment indicators).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325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Engagement Duration: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3 weeks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49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Est IBM Effort: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CFA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120 hours </a:t>
                      </a:r>
                      <a:r>
                        <a:rPr lang="en-US" sz="1800" b="0" i="0" dirty="0">
                          <a:solidFill>
                            <a:srgbClr val="73CBF2"/>
                          </a:solidFill>
                          <a:latin typeface="Avenir Light" panose="020B0402020203020204" pitchFamily="34" charset="77"/>
                        </a:rPr>
                        <a:t>(𝕔𝕠𝕟𝕤𝕖𝕣𝕧𝕒𝕥𝕚𝕧𝕖𝕝𝕪)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C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971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Est: Client Effort: 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60 hours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7839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AC3FA19-BE10-174E-9D26-41CE6741B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85" y="9417466"/>
            <a:ext cx="2921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DE89C-C107-4F4B-AE7D-0C097803D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8036" y="9417466"/>
            <a:ext cx="292100" cy="76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BC098A-3628-3347-BE75-92AF9D140A0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76685" y="9798466"/>
            <a:ext cx="14191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764303"/>
      </p:ext>
    </p:extLst>
  </p:cSld>
  <p:clrMapOvr>
    <a:masterClrMapping/>
  </p:clrMapOvr>
</p:sld>
</file>

<file path=ppt/theme/theme1.xml><?xml version="1.0" encoding="utf-8"?>
<a:theme xmlns:a="http://schemas.openxmlformats.org/drawingml/2006/main" name="654-02_Smarter_Marketing_PPT_template_white_R1">
  <a:themeElements>
    <a:clrScheme name="EIS_PPT_template_white_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83D1F5"/>
      </a:accent1>
      <a:accent2>
        <a:srgbClr val="8CC63F"/>
      </a:accent2>
      <a:accent3>
        <a:srgbClr val="FFFFFF"/>
      </a:accent3>
      <a:accent4>
        <a:srgbClr val="000000"/>
      </a:accent4>
      <a:accent5>
        <a:srgbClr val="C1E5F9"/>
      </a:accent5>
      <a:accent6>
        <a:srgbClr val="7EB338"/>
      </a:accent6>
      <a:hlink>
        <a:srgbClr val="F04E37"/>
      </a:hlink>
      <a:folHlink>
        <a:srgbClr val="F19027"/>
      </a:folHlink>
    </a:clrScheme>
    <a:fontScheme name="EIS_PPT_template_white_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IS_PPT_template_white_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83D1F5"/>
        </a:accent1>
        <a:accent2>
          <a:srgbClr val="8CC63F"/>
        </a:accent2>
        <a:accent3>
          <a:srgbClr val="FFFFFF"/>
        </a:accent3>
        <a:accent4>
          <a:srgbClr val="000000"/>
        </a:accent4>
        <a:accent5>
          <a:srgbClr val="C1E5F9"/>
        </a:accent5>
        <a:accent6>
          <a:srgbClr val="7EB338"/>
        </a:accent6>
        <a:hlink>
          <a:srgbClr val="F04E37"/>
        </a:hlink>
        <a:folHlink>
          <a:srgbClr val="F1902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72582</TotalTime>
  <Words>1911</Words>
  <Application>Microsoft Macintosh PowerPoint</Application>
  <PresentationFormat>Custom</PresentationFormat>
  <Paragraphs>180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31" baseType="lpstr">
      <vt:lpstr>Apple Symbols</vt:lpstr>
      <vt:lpstr>Arial</vt:lpstr>
      <vt:lpstr>Avenir Black</vt:lpstr>
      <vt:lpstr>Avenir Black Oblique</vt:lpstr>
      <vt:lpstr>Avenir Book</vt:lpstr>
      <vt:lpstr>Avenir Heavy</vt:lpstr>
      <vt:lpstr>Avenir Light</vt:lpstr>
      <vt:lpstr>Avenir Medium</vt:lpstr>
      <vt:lpstr>Avenir Medium Oblique</vt:lpstr>
      <vt:lpstr>Avenir Roman</vt:lpstr>
      <vt:lpstr>Calibri</vt:lpstr>
      <vt:lpstr>Georgia</vt:lpstr>
      <vt:lpstr>Gill Sans</vt:lpstr>
      <vt:lpstr>HelvNeue Bold for IBM</vt:lpstr>
      <vt:lpstr>Lucida Grande</vt:lpstr>
      <vt:lpstr>WingDings</vt:lpstr>
      <vt:lpstr>WingDings</vt:lpstr>
      <vt:lpstr>654-02_Smarter_Marketing_PPT_template_white_R1</vt:lpstr>
      <vt:lpstr>Motivation</vt:lpstr>
      <vt:lpstr>The education theory on which Watson-Education Mastery is based depends on  an aligned, digitized curriculum.</vt:lpstr>
      <vt:lpstr>The Mastery-Adoption flow incrementally increases both clients’ and technology partners’ confidence prior to making a big commitment.</vt:lpstr>
      <vt:lpstr>Phase ⓪ client-qualification analysis employs a template-driven maturity-model framework to characterize client readiness.</vt:lpstr>
      <vt:lpstr>Phase ⓪:  Client-qualification review ascertains state of client maturity, readiness to adopt Watson-Education Mastery.</vt:lpstr>
      <vt:lpstr>Phase ① analysis provides quantitative, evidence-based confidence on both sides of transaction to make the investment.</vt:lpstr>
      <vt:lpstr>Phase ① curriculum-alignment analysis empirically demonstrates clients’ readiness to adopt Watson-Education Mastery.</vt:lpstr>
      <vt:lpstr>Phase ② implements interface between unprecedented (to Watson Education) third-party standards-aligned assessment system and Watson-Education.</vt:lpstr>
      <vt:lpstr>Phase ⓶ extends Watson-Education’s assessments-data integration to not-previously-encountered third-party vendors.</vt:lpstr>
      <vt:lpstr>Phase ③ operationalizes Watson-Education mastery in the client’s education-technology ecosystem.</vt:lpstr>
      <vt:lpstr>Phase ⓷ configures Watson-Education Mastery to operate with the client’s aligned, digitized curriculum.</vt:lpstr>
      <vt:lpstr>Phase ④ growth-model analysis gives educators, parents, other stakeholders a much-clearer view of individual-student progress than models based on state-accountability exams.</vt:lpstr>
      <vt:lpstr>Phase ⑤ “advanced” curriculum-alignment indicators provide a sophisticated view of how what is being taught, measured addresses what is specified.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Sed ut perspiciatis unde omnis iste.</dc:title>
  <dc:creator>lsadler</dc:creator>
  <cp:lastModifiedBy>Neil Hamlett</cp:lastModifiedBy>
  <cp:revision>3102</cp:revision>
  <cp:lastPrinted>2019-01-21T19:58:24Z</cp:lastPrinted>
  <dcterms:created xsi:type="dcterms:W3CDTF">2013-10-11T20:15:18Z</dcterms:created>
  <dcterms:modified xsi:type="dcterms:W3CDTF">2019-01-21T21:43:47Z</dcterms:modified>
</cp:coreProperties>
</file>